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69" r:id="rId19"/>
    <p:sldId id="287" r:id="rId20"/>
    <p:sldId id="288" r:id="rId21"/>
    <p:sldId id="289" r:id="rId22"/>
    <p:sldId id="293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9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8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7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2987"/>
            <a:ext cx="8228763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299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86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5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0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6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6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3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1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D54A-FAEF-4364-B4B6-EE0590292148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FABC7-BE60-4D7B-8E25-A49E5309D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1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ECFE-EADC-4836-8530-704A191CF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High Performance, Secure, Reliable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D4410-9EEE-46E7-A7A1-122814FDD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Sam Ainsworth, Lecturer in Systems and Hardware Security,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115707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3DF5-BC17-4F79-9754-9E7D257B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Gather-Level Parallelism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7142898-A41E-46B5-8785-5CC16E4E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92" y="1690689"/>
            <a:ext cx="6244040" cy="32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3DF5-BC17-4F79-9754-9E7D257B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Gather-Level Parallelism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7142898-A41E-46B5-8785-5CC16E4E8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92" y="1690689"/>
            <a:ext cx="6244040" cy="32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3DF5-BC17-4F79-9754-9E7D257B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Gather-Level Parallelism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4D729D5-9BB4-4C4B-A1CA-2F9FAE77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54" y="1690689"/>
            <a:ext cx="5994820" cy="38159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FF8CB0-CB44-43CA-B84E-09667B0D0A82}"/>
              </a:ext>
            </a:extLst>
          </p:cNvPr>
          <p:cNvSpPr/>
          <p:nvPr/>
        </p:nvSpPr>
        <p:spPr>
          <a:xfrm>
            <a:off x="1984074" y="2122100"/>
            <a:ext cx="4994695" cy="14147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5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A620-DB1A-477F-9BD2-6168B96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Reliable</a:t>
            </a:r>
          </a:p>
        </p:txBody>
      </p:sp>
    </p:spTree>
    <p:extLst>
      <p:ext uri="{BB962C8B-B14F-4D97-AF65-F5344CB8AC3E}">
        <p14:creationId xmlns:p14="http://schemas.microsoft.com/office/powerpoint/2010/main" val="400394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50CF-D197-4BA3-A040-0F188C14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ParaMedic</a:t>
            </a:r>
            <a:r>
              <a:rPr lang="en-GB" dirty="0"/>
              <a:t> (DSN 2018, DSN 2019, HPCA 2021)</a:t>
            </a: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D39972DE-6C0A-4345-A7B0-9E1654A9E79C}"/>
              </a:ext>
            </a:extLst>
          </p:cNvPr>
          <p:cNvSpPr/>
          <p:nvPr/>
        </p:nvSpPr>
        <p:spPr>
          <a:xfrm>
            <a:off x="1162324" y="2229535"/>
            <a:ext cx="1008000" cy="3834360"/>
          </a:xfrm>
          <a:prstGeom prst="rect">
            <a:avLst/>
          </a:prstGeom>
          <a:solidFill>
            <a:srgbClr val="94BD5E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000" tIns="63000" rIns="108000" bIns="63000" anchor="ctr"/>
          <a:lstStyle/>
          <a:p>
            <a:pPr algn="ctr"/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multiply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divide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jump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6188F5B5-00D1-4AC3-BB86-3AAE58FFE82F}"/>
              </a:ext>
            </a:extLst>
          </p:cNvPr>
          <p:cNvSpPr txBox="1"/>
          <p:nvPr/>
        </p:nvSpPr>
        <p:spPr>
          <a:xfrm>
            <a:off x="902043" y="1926093"/>
            <a:ext cx="138384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Main Core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656E9FB1-82F2-4CA1-B11B-EB9A50FC0AFF}"/>
              </a:ext>
            </a:extLst>
          </p:cNvPr>
          <p:cNvSpPr/>
          <p:nvPr/>
        </p:nvSpPr>
        <p:spPr>
          <a:xfrm>
            <a:off x="1008604" y="2270935"/>
            <a:ext cx="0" cy="3819960"/>
          </a:xfrm>
          <a:prstGeom prst="line">
            <a:avLst/>
          </a:prstGeom>
          <a:ln w="38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Shape 4">
            <a:extLst>
              <a:ext uri="{FF2B5EF4-FFF2-40B4-BE49-F238E27FC236}">
                <a16:creationId xmlns:a16="http://schemas.microsoft.com/office/drawing/2014/main" id="{5CD4F4A9-1CE0-4049-8473-BA6DA25752D3}"/>
              </a:ext>
            </a:extLst>
          </p:cNvPr>
          <p:cNvSpPr txBox="1"/>
          <p:nvPr/>
        </p:nvSpPr>
        <p:spPr>
          <a:xfrm rot="16200000">
            <a:off x="489287" y="2313611"/>
            <a:ext cx="825513" cy="378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81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50CF-D197-4BA3-A040-0F188C14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ParaMedic</a:t>
            </a:r>
            <a:r>
              <a:rPr lang="en-GB" dirty="0"/>
              <a:t> (DSN 2018, DSN 2019, HPCA 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8EAB5-32B8-4355-BC53-7685A415BAB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67420" y="1851198"/>
            <a:ext cx="7627674" cy="42908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24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50CF-D197-4BA3-A040-0F188C14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ParaMedic</a:t>
            </a:r>
            <a:r>
              <a:rPr lang="en-GB" dirty="0"/>
              <a:t> (DSN 2018, DSN 2019, HPCA 2021)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D19DC29A-7048-459B-85C3-BAC275464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01" y="1876964"/>
            <a:ext cx="6080597" cy="44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2849-1FB7-4D30-8E47-CB3C4A56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ParaDox</a:t>
            </a:r>
            <a:r>
              <a:rPr lang="en-GB" dirty="0"/>
              <a:t>: Heterogeneous Error Detection </a:t>
            </a:r>
            <a:r>
              <a:rPr lang="en-GB" b="1" dirty="0"/>
              <a:t>in Software</a:t>
            </a:r>
            <a:r>
              <a:rPr lang="en-GB" dirty="0"/>
              <a:t>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C31F29-7D8B-4F6B-BF65-6AD4771FA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762" y="2137987"/>
            <a:ext cx="7256048" cy="34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A620-DB1A-477F-9BD2-6168B96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3229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Shape 1"/>
          <p:cNvSpPr txBox="1"/>
          <p:nvPr/>
        </p:nvSpPr>
        <p:spPr>
          <a:xfrm>
            <a:off x="457172" y="1061907"/>
            <a:ext cx="8228763" cy="858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Use-After-Free Attacks</a:t>
            </a:r>
          </a:p>
        </p:txBody>
      </p:sp>
      <p:pic>
        <p:nvPicPr>
          <p:cNvPr id="771" name="Picture 770"/>
          <p:cNvPicPr/>
          <p:nvPr/>
        </p:nvPicPr>
        <p:blipFill>
          <a:blip r:embed="rId2"/>
          <a:stretch/>
        </p:blipFill>
        <p:spPr>
          <a:xfrm>
            <a:off x="1067496" y="2506243"/>
            <a:ext cx="7618766" cy="22695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A620-DB1A-477F-9BD2-6168B96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Performance</a:t>
            </a:r>
          </a:p>
        </p:txBody>
      </p:sp>
    </p:spTree>
    <p:extLst>
      <p:ext uri="{BB962C8B-B14F-4D97-AF65-F5344CB8AC3E}">
        <p14:creationId xmlns:p14="http://schemas.microsoft.com/office/powerpoint/2010/main" val="387561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extShape 1"/>
          <p:cNvSpPr txBox="1"/>
          <p:nvPr/>
        </p:nvSpPr>
        <p:spPr>
          <a:xfrm>
            <a:off x="457172" y="1061907"/>
            <a:ext cx="8228763" cy="858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Use-After-Free Attacks</a:t>
            </a:r>
          </a:p>
        </p:txBody>
      </p:sp>
      <p:pic>
        <p:nvPicPr>
          <p:cNvPr id="773" name="Picture 772"/>
          <p:cNvPicPr/>
          <p:nvPr/>
        </p:nvPicPr>
        <p:blipFill>
          <a:blip r:embed="rId2"/>
          <a:stretch/>
        </p:blipFill>
        <p:spPr>
          <a:xfrm>
            <a:off x="1067496" y="2506243"/>
            <a:ext cx="7618766" cy="22695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Shape 1"/>
          <p:cNvSpPr txBox="1"/>
          <p:nvPr/>
        </p:nvSpPr>
        <p:spPr>
          <a:xfrm>
            <a:off x="457172" y="1061907"/>
            <a:ext cx="8228763" cy="858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Use-After-Free Attacks</a:t>
            </a:r>
          </a:p>
        </p:txBody>
      </p:sp>
      <p:pic>
        <p:nvPicPr>
          <p:cNvPr id="775" name="Picture 774"/>
          <p:cNvPicPr/>
          <p:nvPr/>
        </p:nvPicPr>
        <p:blipFill>
          <a:blip r:embed="rId2"/>
          <a:stretch/>
        </p:blipFill>
        <p:spPr>
          <a:xfrm>
            <a:off x="1067496" y="2506243"/>
            <a:ext cx="7618766" cy="22695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457172" y="1061907"/>
            <a:ext cx="8228763" cy="858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9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MarkUs</a:t>
            </a:r>
            <a:r>
              <a:rPr lang="en-GB" sz="29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(S&amp;P 2020) Quarantine List</a:t>
            </a:r>
          </a:p>
        </p:txBody>
      </p:sp>
      <p:sp>
        <p:nvSpPr>
          <p:cNvPr id="831" name="TextShape 2"/>
          <p:cNvSpPr txBox="1"/>
          <p:nvPr/>
        </p:nvSpPr>
        <p:spPr>
          <a:xfrm>
            <a:off x="1692189" y="2293985"/>
            <a:ext cx="800845" cy="31414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free(A)</a:t>
            </a:r>
          </a:p>
        </p:txBody>
      </p:sp>
      <p:sp>
        <p:nvSpPr>
          <p:cNvPr id="832" name="CustomShape 3"/>
          <p:cNvSpPr/>
          <p:nvPr/>
        </p:nvSpPr>
        <p:spPr>
          <a:xfrm>
            <a:off x="881689" y="2918678"/>
            <a:ext cx="7510677" cy="1432580"/>
          </a:xfrm>
          <a:prstGeom prst="rect">
            <a:avLst/>
          </a:prstGeom>
          <a:solidFill>
            <a:srgbClr val="CFE7F5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Heap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3" name="CustomShape 4"/>
          <p:cNvSpPr/>
          <p:nvPr/>
        </p:nvSpPr>
        <p:spPr>
          <a:xfrm>
            <a:off x="960714" y="3275272"/>
            <a:ext cx="711555" cy="270384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4" name="CustomShape 5"/>
          <p:cNvSpPr/>
          <p:nvPr/>
        </p:nvSpPr>
        <p:spPr>
          <a:xfrm>
            <a:off x="1869833" y="3532267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6"/>
          <p:cNvSpPr/>
          <p:nvPr/>
        </p:nvSpPr>
        <p:spPr>
          <a:xfrm>
            <a:off x="5783549" y="3405239"/>
            <a:ext cx="711228" cy="270058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7"/>
          <p:cNvSpPr/>
          <p:nvPr/>
        </p:nvSpPr>
        <p:spPr>
          <a:xfrm>
            <a:off x="2304799" y="2972885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8"/>
          <p:cNvSpPr/>
          <p:nvPr/>
        </p:nvSpPr>
        <p:spPr>
          <a:xfrm>
            <a:off x="2660413" y="4026992"/>
            <a:ext cx="711555" cy="270058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9"/>
          <p:cNvSpPr/>
          <p:nvPr/>
        </p:nvSpPr>
        <p:spPr>
          <a:xfrm>
            <a:off x="4399951" y="3907475"/>
            <a:ext cx="711555" cy="271037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0"/>
          <p:cNvSpPr/>
          <p:nvPr/>
        </p:nvSpPr>
        <p:spPr>
          <a:xfrm>
            <a:off x="4834591" y="3053870"/>
            <a:ext cx="711555" cy="270711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1"/>
          <p:cNvSpPr/>
          <p:nvPr/>
        </p:nvSpPr>
        <p:spPr>
          <a:xfrm>
            <a:off x="6574129" y="4026992"/>
            <a:ext cx="711555" cy="270058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1" name="CustomShape 12"/>
          <p:cNvSpPr/>
          <p:nvPr/>
        </p:nvSpPr>
        <p:spPr>
          <a:xfrm>
            <a:off x="3134892" y="3459446"/>
            <a:ext cx="711555" cy="270058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2" name="CustomShape 13"/>
          <p:cNvSpPr/>
          <p:nvPr/>
        </p:nvSpPr>
        <p:spPr>
          <a:xfrm>
            <a:off x="7087794" y="2972885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14"/>
          <p:cNvSpPr/>
          <p:nvPr/>
        </p:nvSpPr>
        <p:spPr>
          <a:xfrm>
            <a:off x="7562273" y="3756608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CustomShape 15"/>
          <p:cNvSpPr/>
          <p:nvPr/>
        </p:nvSpPr>
        <p:spPr>
          <a:xfrm>
            <a:off x="1792440" y="4801245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5" name="CustomShape 16"/>
          <p:cNvSpPr/>
          <p:nvPr/>
        </p:nvSpPr>
        <p:spPr>
          <a:xfrm>
            <a:off x="2108541" y="4801245"/>
            <a:ext cx="316428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846" name="Line 17"/>
          <p:cNvCxnSpPr>
            <a:stCxn id="845" idx="3"/>
          </p:cNvCxnSpPr>
          <p:nvPr/>
        </p:nvCxnSpPr>
        <p:spPr>
          <a:xfrm>
            <a:off x="2424969" y="4941335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sp>
        <p:nvSpPr>
          <p:cNvPr id="847" name="CustomShape 18"/>
          <p:cNvSpPr/>
          <p:nvPr/>
        </p:nvSpPr>
        <p:spPr>
          <a:xfrm>
            <a:off x="2978474" y="4801245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8" name="CustomShape 19"/>
          <p:cNvSpPr/>
          <p:nvPr/>
        </p:nvSpPr>
        <p:spPr>
          <a:xfrm>
            <a:off x="3294575" y="4801245"/>
            <a:ext cx="316102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849" name="Line 20"/>
          <p:cNvCxnSpPr>
            <a:cxnSpLocks/>
            <a:stCxn id="831" idx="1"/>
            <a:endCxn id="833" idx="1"/>
          </p:cNvCxnSpPr>
          <p:nvPr/>
        </p:nvCxnSpPr>
        <p:spPr>
          <a:xfrm rot="10800000" flipV="1">
            <a:off x="960715" y="2451056"/>
            <a:ext cx="731475" cy="959408"/>
          </a:xfrm>
          <a:prstGeom prst="bentConnector3">
            <a:avLst>
              <a:gd name="adj1" fmla="val 131252"/>
            </a:avLst>
          </a:prstGeom>
          <a:ln>
            <a:solidFill>
              <a:srgbClr val="000000"/>
            </a:solidFill>
            <a:tailEnd type="triangle" w="med" len="med"/>
          </a:ln>
        </p:spPr>
      </p:cxnSp>
      <p:cxnSp>
        <p:nvCxnSpPr>
          <p:cNvPr id="850" name="Line 21"/>
          <p:cNvCxnSpPr>
            <a:cxnSpLocks/>
            <a:stCxn id="833" idx="2"/>
            <a:endCxn id="847" idx="0"/>
          </p:cNvCxnSpPr>
          <p:nvPr/>
        </p:nvCxnSpPr>
        <p:spPr>
          <a:xfrm rot="16200000" flipH="1">
            <a:off x="1598714" y="3263433"/>
            <a:ext cx="1255589" cy="1820033"/>
          </a:xfrm>
          <a:prstGeom prst="bentConnector3">
            <a:avLst>
              <a:gd name="adj1" fmla="val 75421"/>
            </a:avLst>
          </a:prstGeom>
          <a:ln>
            <a:solidFill>
              <a:srgbClr val="000000"/>
            </a:solidFill>
            <a:tailEnd type="triangle" w="med" len="med"/>
          </a:ln>
        </p:spPr>
      </p:cxnSp>
      <p:sp>
        <p:nvSpPr>
          <p:cNvPr id="851" name="CustomShape 22"/>
          <p:cNvSpPr/>
          <p:nvPr/>
        </p:nvSpPr>
        <p:spPr>
          <a:xfrm>
            <a:off x="4164181" y="4801245"/>
            <a:ext cx="316428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23"/>
          <p:cNvSpPr/>
          <p:nvPr/>
        </p:nvSpPr>
        <p:spPr>
          <a:xfrm>
            <a:off x="4480609" y="4801245"/>
            <a:ext cx="316102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24"/>
          <p:cNvSpPr/>
          <p:nvPr/>
        </p:nvSpPr>
        <p:spPr>
          <a:xfrm>
            <a:off x="5350215" y="4801245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25"/>
          <p:cNvSpPr/>
          <p:nvPr/>
        </p:nvSpPr>
        <p:spPr>
          <a:xfrm>
            <a:off x="5666317" y="4801245"/>
            <a:ext cx="316428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855" name="Line 26"/>
          <p:cNvCxnSpPr>
            <a:stCxn id="852" idx="3"/>
            <a:endCxn id="853" idx="1"/>
          </p:cNvCxnSpPr>
          <p:nvPr/>
        </p:nvCxnSpPr>
        <p:spPr>
          <a:xfrm>
            <a:off x="4796711" y="4941335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856" name="Line 27"/>
          <p:cNvCxnSpPr>
            <a:endCxn id="851" idx="1"/>
          </p:cNvCxnSpPr>
          <p:nvPr/>
        </p:nvCxnSpPr>
        <p:spPr>
          <a:xfrm>
            <a:off x="3610677" y="4941335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sp>
        <p:nvSpPr>
          <p:cNvPr id="857" name="TextShape 28"/>
          <p:cNvSpPr txBox="1"/>
          <p:nvPr/>
        </p:nvSpPr>
        <p:spPr>
          <a:xfrm>
            <a:off x="6407261" y="4802225"/>
            <a:ext cx="1756519" cy="36541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996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¼ of the Heap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TextShape 1"/>
          <p:cNvSpPr txBox="1"/>
          <p:nvPr/>
        </p:nvSpPr>
        <p:spPr>
          <a:xfrm>
            <a:off x="457172" y="1061907"/>
            <a:ext cx="8228763" cy="858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9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MarkUs Marking Procedure</a:t>
            </a:r>
          </a:p>
        </p:txBody>
      </p:sp>
      <p:sp>
        <p:nvSpPr>
          <p:cNvPr id="913" name="CustomShape 2"/>
          <p:cNvSpPr/>
          <p:nvPr/>
        </p:nvSpPr>
        <p:spPr>
          <a:xfrm>
            <a:off x="914344" y="3707625"/>
            <a:ext cx="7510677" cy="14325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3"/>
          <p:cNvSpPr/>
          <p:nvPr/>
        </p:nvSpPr>
        <p:spPr>
          <a:xfrm>
            <a:off x="914344" y="2415136"/>
            <a:ext cx="7510677" cy="14325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Heap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5" name="CustomShape 4"/>
          <p:cNvSpPr/>
          <p:nvPr/>
        </p:nvSpPr>
        <p:spPr>
          <a:xfrm>
            <a:off x="993369" y="2771730"/>
            <a:ext cx="711555" cy="270384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6" name="CustomShape 5"/>
          <p:cNvSpPr/>
          <p:nvPr/>
        </p:nvSpPr>
        <p:spPr>
          <a:xfrm>
            <a:off x="1902488" y="3028726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7" name="CustomShape 6"/>
          <p:cNvSpPr/>
          <p:nvPr/>
        </p:nvSpPr>
        <p:spPr>
          <a:xfrm>
            <a:off x="5816204" y="2901697"/>
            <a:ext cx="711228" cy="270058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8" name="CustomShape 7"/>
          <p:cNvSpPr/>
          <p:nvPr/>
        </p:nvSpPr>
        <p:spPr>
          <a:xfrm>
            <a:off x="2337454" y="2469343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9" name="CustomShape 8"/>
          <p:cNvSpPr/>
          <p:nvPr/>
        </p:nvSpPr>
        <p:spPr>
          <a:xfrm>
            <a:off x="2693068" y="3523450"/>
            <a:ext cx="711555" cy="270058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0" name="CustomShape 9"/>
          <p:cNvSpPr/>
          <p:nvPr/>
        </p:nvSpPr>
        <p:spPr>
          <a:xfrm>
            <a:off x="4432606" y="3403933"/>
            <a:ext cx="711555" cy="271037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1" name="CustomShape 10"/>
          <p:cNvSpPr/>
          <p:nvPr/>
        </p:nvSpPr>
        <p:spPr>
          <a:xfrm>
            <a:off x="4867246" y="2550328"/>
            <a:ext cx="711555" cy="270711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2" name="CustomShape 11"/>
          <p:cNvSpPr/>
          <p:nvPr/>
        </p:nvSpPr>
        <p:spPr>
          <a:xfrm>
            <a:off x="6606784" y="3523450"/>
            <a:ext cx="711555" cy="270058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3" name="CustomShape 12"/>
          <p:cNvSpPr/>
          <p:nvPr/>
        </p:nvSpPr>
        <p:spPr>
          <a:xfrm>
            <a:off x="3167547" y="2955904"/>
            <a:ext cx="711555" cy="270058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4" name="CustomShape 13"/>
          <p:cNvSpPr/>
          <p:nvPr/>
        </p:nvSpPr>
        <p:spPr>
          <a:xfrm>
            <a:off x="7120449" y="2469343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5" name="CustomShape 14"/>
          <p:cNvSpPr/>
          <p:nvPr/>
        </p:nvSpPr>
        <p:spPr>
          <a:xfrm>
            <a:off x="7594928" y="3253066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6" name="CustomShape 15"/>
          <p:cNvSpPr/>
          <p:nvPr/>
        </p:nvSpPr>
        <p:spPr>
          <a:xfrm>
            <a:off x="914344" y="1920737"/>
            <a:ext cx="4901860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Stack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7" name="CustomShape 16"/>
          <p:cNvSpPr/>
          <p:nvPr/>
        </p:nvSpPr>
        <p:spPr>
          <a:xfrm>
            <a:off x="5816203" y="1920737"/>
            <a:ext cx="869606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BSS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8" name="CustomShape 17"/>
          <p:cNvSpPr/>
          <p:nvPr/>
        </p:nvSpPr>
        <p:spPr>
          <a:xfrm>
            <a:off x="6685809" y="1920737"/>
            <a:ext cx="869606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9" name="CustomShape 18"/>
          <p:cNvSpPr/>
          <p:nvPr/>
        </p:nvSpPr>
        <p:spPr>
          <a:xfrm>
            <a:off x="7555415" y="1920737"/>
            <a:ext cx="869606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Regs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930" name="Line 19"/>
          <p:cNvCxnSpPr>
            <a:stCxn id="918" idx="2"/>
            <a:endCxn id="916" idx="0"/>
          </p:cNvCxnSpPr>
          <p:nvPr/>
        </p:nvCxnSpPr>
        <p:spPr>
          <a:xfrm flipH="1">
            <a:off x="2258102" y="2739728"/>
            <a:ext cx="435293" cy="289324"/>
          </a:xfrm>
          <a:prstGeom prst="straightConnector1">
            <a:avLst/>
          </a:prstGeom>
          <a:ln w="12600">
            <a:solidFill>
              <a:srgbClr val="3465A4"/>
            </a:solidFill>
            <a:round/>
            <a:tailEnd type="triangle" w="med" len="med"/>
          </a:ln>
        </p:spPr>
      </p:cxnSp>
      <p:cxnSp>
        <p:nvCxnSpPr>
          <p:cNvPr id="931" name="Line 20"/>
          <p:cNvCxnSpPr>
            <a:stCxn id="918" idx="2"/>
            <a:endCxn id="923" idx="0"/>
          </p:cNvCxnSpPr>
          <p:nvPr/>
        </p:nvCxnSpPr>
        <p:spPr>
          <a:xfrm>
            <a:off x="2693068" y="2739728"/>
            <a:ext cx="830420" cy="216503"/>
          </a:xfrm>
          <a:prstGeom prst="straightConnector1">
            <a:avLst/>
          </a:prstGeom>
          <a:ln w="12600">
            <a:solidFill>
              <a:srgbClr val="3465A4"/>
            </a:solidFill>
            <a:round/>
            <a:tailEnd type="triangle" w="med" len="med"/>
          </a:ln>
        </p:spPr>
      </p:cxnSp>
      <p:cxnSp>
        <p:nvCxnSpPr>
          <p:cNvPr id="932" name="Line 21"/>
          <p:cNvCxnSpPr>
            <a:stCxn id="923" idx="2"/>
            <a:endCxn id="919" idx="0"/>
          </p:cNvCxnSpPr>
          <p:nvPr/>
        </p:nvCxnSpPr>
        <p:spPr>
          <a:xfrm flipH="1">
            <a:off x="3048682" y="3225962"/>
            <a:ext cx="474805" cy="297815"/>
          </a:xfrm>
          <a:prstGeom prst="straightConnector1">
            <a:avLst/>
          </a:prstGeom>
          <a:ln w="12600">
            <a:solidFill>
              <a:srgbClr val="3465A4"/>
            </a:solidFill>
            <a:round/>
            <a:tailEnd type="triangle" w="med" len="med"/>
          </a:ln>
        </p:spPr>
      </p:cxnSp>
      <p:cxnSp>
        <p:nvCxnSpPr>
          <p:cNvPr id="933" name="Line 22"/>
          <p:cNvCxnSpPr>
            <a:stCxn id="924" idx="2"/>
            <a:endCxn id="925" idx="0"/>
          </p:cNvCxnSpPr>
          <p:nvPr/>
        </p:nvCxnSpPr>
        <p:spPr>
          <a:xfrm>
            <a:off x="7476063" y="2739728"/>
            <a:ext cx="474805" cy="513665"/>
          </a:xfrm>
          <a:prstGeom prst="straightConnector1">
            <a:avLst/>
          </a:prstGeom>
          <a:ln w="12600">
            <a:solidFill>
              <a:srgbClr val="3465A4"/>
            </a:solidFill>
            <a:round/>
            <a:tailEnd type="triangle" w="med" len="med"/>
          </a:ln>
        </p:spPr>
      </p:cxnSp>
      <p:sp>
        <p:nvSpPr>
          <p:cNvPr id="934" name="CustomShape 23"/>
          <p:cNvSpPr/>
          <p:nvPr/>
        </p:nvSpPr>
        <p:spPr>
          <a:xfrm>
            <a:off x="2455992" y="4023074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4"/>
          <p:cNvSpPr/>
          <p:nvPr/>
        </p:nvSpPr>
        <p:spPr>
          <a:xfrm>
            <a:off x="2772093" y="4023074"/>
            <a:ext cx="316428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5"/>
          <p:cNvSpPr/>
          <p:nvPr/>
        </p:nvSpPr>
        <p:spPr>
          <a:xfrm>
            <a:off x="4827733" y="4023074"/>
            <a:ext cx="316428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6"/>
          <p:cNvSpPr/>
          <p:nvPr/>
        </p:nvSpPr>
        <p:spPr>
          <a:xfrm>
            <a:off x="5144161" y="4023074"/>
            <a:ext cx="316102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7"/>
          <p:cNvSpPr/>
          <p:nvPr/>
        </p:nvSpPr>
        <p:spPr>
          <a:xfrm>
            <a:off x="6013767" y="4023074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8"/>
          <p:cNvSpPr/>
          <p:nvPr/>
        </p:nvSpPr>
        <p:spPr>
          <a:xfrm>
            <a:off x="6329869" y="4023074"/>
            <a:ext cx="316428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40" name="Line 29"/>
          <p:cNvCxnSpPr>
            <a:stCxn id="935" idx="3"/>
          </p:cNvCxnSpPr>
          <p:nvPr/>
        </p:nvCxnSpPr>
        <p:spPr>
          <a:xfrm>
            <a:off x="3088521" y="4163164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1" name="Line 30"/>
          <p:cNvCxnSpPr>
            <a:stCxn id="937" idx="3"/>
            <a:endCxn id="938" idx="1"/>
          </p:cNvCxnSpPr>
          <p:nvPr/>
        </p:nvCxnSpPr>
        <p:spPr>
          <a:xfrm>
            <a:off x="5460263" y="4163164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2" name="Line 31"/>
          <p:cNvCxnSpPr>
            <a:stCxn id="934" idx="0"/>
            <a:endCxn id="915" idx="2"/>
          </p:cNvCxnSpPr>
          <p:nvPr/>
        </p:nvCxnSpPr>
        <p:spPr>
          <a:xfrm flipH="1" flipV="1">
            <a:off x="1348983" y="3042114"/>
            <a:ext cx="1265386" cy="981286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3" name="Line 32"/>
          <p:cNvCxnSpPr>
            <a:stCxn id="936" idx="0"/>
          </p:cNvCxnSpPr>
          <p:nvPr/>
        </p:nvCxnSpPr>
        <p:spPr>
          <a:xfrm flipH="1" flipV="1">
            <a:off x="4748708" y="3674970"/>
            <a:ext cx="237403" cy="348430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4" name="Line 33"/>
          <p:cNvCxnSpPr>
            <a:stCxn id="938" idx="0"/>
            <a:endCxn id="917" idx="2"/>
          </p:cNvCxnSpPr>
          <p:nvPr/>
        </p:nvCxnSpPr>
        <p:spPr>
          <a:xfrm flipV="1">
            <a:off x="6171818" y="3171755"/>
            <a:ext cx="327" cy="851645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graphicFrame>
        <p:nvGraphicFramePr>
          <p:cNvPr id="945" name="Table 34"/>
          <p:cNvGraphicFramePr/>
          <p:nvPr/>
        </p:nvGraphicFramePr>
        <p:xfrm>
          <a:off x="2376966" y="4479919"/>
          <a:ext cx="4348351" cy="583873"/>
        </p:xfrm>
        <a:graphic>
          <a:graphicData uri="http://schemas.openxmlformats.org/drawingml/2006/table">
            <a:tbl>
              <a:tblPr/>
              <a:tblGrid>
                <a:gridCol w="39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8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2263"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J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10"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6" name="Line 35"/>
          <p:cNvSpPr/>
          <p:nvPr/>
        </p:nvSpPr>
        <p:spPr>
          <a:xfrm>
            <a:off x="1902488" y="2171855"/>
            <a:ext cx="790580" cy="297162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Line 36"/>
          <p:cNvSpPr/>
          <p:nvPr/>
        </p:nvSpPr>
        <p:spPr>
          <a:xfrm flipH="1">
            <a:off x="5262699" y="2171855"/>
            <a:ext cx="276589" cy="378473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Line 37"/>
          <p:cNvSpPr/>
          <p:nvPr/>
        </p:nvSpPr>
        <p:spPr>
          <a:xfrm flipH="1">
            <a:off x="7476390" y="2171855"/>
            <a:ext cx="711555" cy="297162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Line 38"/>
          <p:cNvSpPr/>
          <p:nvPr/>
        </p:nvSpPr>
        <p:spPr>
          <a:xfrm>
            <a:off x="6922886" y="2171855"/>
            <a:ext cx="553504" cy="297162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Line 39"/>
          <p:cNvSpPr/>
          <p:nvPr/>
        </p:nvSpPr>
        <p:spPr>
          <a:xfrm>
            <a:off x="6487919" y="2165977"/>
            <a:ext cx="474479" cy="1366617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40"/>
          <p:cNvSpPr/>
          <p:nvPr/>
        </p:nvSpPr>
        <p:spPr>
          <a:xfrm>
            <a:off x="3642026" y="4023074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41"/>
          <p:cNvSpPr/>
          <p:nvPr/>
        </p:nvSpPr>
        <p:spPr>
          <a:xfrm>
            <a:off x="3958127" y="4023074"/>
            <a:ext cx="316102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53" name="Line 42"/>
          <p:cNvCxnSpPr>
            <a:stCxn id="952" idx="3"/>
            <a:endCxn id="936" idx="1"/>
          </p:cNvCxnSpPr>
          <p:nvPr/>
        </p:nvCxnSpPr>
        <p:spPr>
          <a:xfrm>
            <a:off x="4274229" y="4163164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54" name="Line 43"/>
          <p:cNvCxnSpPr>
            <a:stCxn id="951" idx="0"/>
            <a:endCxn id="919" idx="2"/>
          </p:cNvCxnSpPr>
          <p:nvPr/>
        </p:nvCxnSpPr>
        <p:spPr>
          <a:xfrm flipH="1" flipV="1">
            <a:off x="3048682" y="3793508"/>
            <a:ext cx="751721" cy="229892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sp>
        <p:nvSpPr>
          <p:cNvPr id="955" name="TextShape 44"/>
          <p:cNvSpPr txBox="1"/>
          <p:nvPr/>
        </p:nvSpPr>
        <p:spPr>
          <a:xfrm>
            <a:off x="6764835" y="4036136"/>
            <a:ext cx="1344085" cy="28801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Quarantine List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6" name="TextShape 45"/>
          <p:cNvSpPr txBox="1"/>
          <p:nvPr/>
        </p:nvSpPr>
        <p:spPr>
          <a:xfrm>
            <a:off x="6764835" y="4632745"/>
            <a:ext cx="909118" cy="28801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 List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TextShape 1"/>
          <p:cNvSpPr txBox="1"/>
          <p:nvPr/>
        </p:nvSpPr>
        <p:spPr>
          <a:xfrm>
            <a:off x="457172" y="1061907"/>
            <a:ext cx="8228763" cy="8588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9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MineSweeper</a:t>
            </a:r>
            <a:r>
              <a:rPr lang="en-GB" sz="29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993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Sweeping</a:t>
            </a:r>
            <a:r>
              <a:rPr lang="en-GB" sz="299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Procedure</a:t>
            </a:r>
          </a:p>
        </p:txBody>
      </p:sp>
      <p:sp>
        <p:nvSpPr>
          <p:cNvPr id="913" name="CustomShape 2"/>
          <p:cNvSpPr/>
          <p:nvPr/>
        </p:nvSpPr>
        <p:spPr>
          <a:xfrm>
            <a:off x="914344" y="3707625"/>
            <a:ext cx="7510677" cy="14325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3"/>
          <p:cNvSpPr/>
          <p:nvPr/>
        </p:nvSpPr>
        <p:spPr>
          <a:xfrm>
            <a:off x="914344" y="2415136"/>
            <a:ext cx="7510677" cy="14325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27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Heap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5" name="CustomShape 4"/>
          <p:cNvSpPr/>
          <p:nvPr/>
        </p:nvSpPr>
        <p:spPr>
          <a:xfrm>
            <a:off x="993369" y="2771730"/>
            <a:ext cx="711555" cy="270384"/>
          </a:xfrm>
          <a:prstGeom prst="rect">
            <a:avLst/>
          </a:prstGeom>
          <a:pattFill prst="pct75">
            <a:fgClr>
              <a:srgbClr val="FBCDCD"/>
            </a:fgClr>
            <a:bgClr>
              <a:schemeClr val="tx1"/>
            </a:bgClr>
          </a:patt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6" name="CustomShape 5"/>
          <p:cNvSpPr/>
          <p:nvPr/>
        </p:nvSpPr>
        <p:spPr>
          <a:xfrm>
            <a:off x="1902488" y="3028726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7" name="CustomShape 6"/>
          <p:cNvSpPr/>
          <p:nvPr/>
        </p:nvSpPr>
        <p:spPr>
          <a:xfrm>
            <a:off x="5816204" y="2901697"/>
            <a:ext cx="711228" cy="270058"/>
          </a:xfrm>
          <a:prstGeom prst="rect">
            <a:avLst/>
          </a:prstGeom>
          <a:pattFill prst="pct75">
            <a:fgClr>
              <a:srgbClr val="FBCDCD"/>
            </a:fgClr>
            <a:bgClr>
              <a:schemeClr val="tx1"/>
            </a:bgClr>
          </a:patt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8" name="CustomShape 7"/>
          <p:cNvSpPr/>
          <p:nvPr/>
        </p:nvSpPr>
        <p:spPr>
          <a:xfrm>
            <a:off x="2337454" y="2469343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9" name="CustomShape 8"/>
          <p:cNvSpPr/>
          <p:nvPr/>
        </p:nvSpPr>
        <p:spPr>
          <a:xfrm>
            <a:off x="2693068" y="3523450"/>
            <a:ext cx="711555" cy="270058"/>
          </a:xfrm>
          <a:prstGeom prst="rect">
            <a:avLst/>
          </a:prstGeom>
          <a:pattFill prst="pct75">
            <a:fgClr>
              <a:srgbClr val="FBCDCD"/>
            </a:fgClr>
            <a:bgClr>
              <a:schemeClr val="tx1"/>
            </a:bgClr>
          </a:patt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0" name="CustomShape 9"/>
          <p:cNvSpPr/>
          <p:nvPr/>
        </p:nvSpPr>
        <p:spPr>
          <a:xfrm>
            <a:off x="4432606" y="3403933"/>
            <a:ext cx="711555" cy="271037"/>
          </a:xfrm>
          <a:prstGeom prst="rect">
            <a:avLst/>
          </a:prstGeom>
          <a:pattFill prst="pct75">
            <a:fgClr>
              <a:srgbClr val="FBCDCD"/>
            </a:fgClr>
            <a:bgClr>
              <a:schemeClr val="tx1"/>
            </a:bgClr>
          </a:patt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1" name="CustomShape 10"/>
          <p:cNvSpPr/>
          <p:nvPr/>
        </p:nvSpPr>
        <p:spPr>
          <a:xfrm>
            <a:off x="4867246" y="2550328"/>
            <a:ext cx="711555" cy="270711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2" name="CustomShape 11"/>
          <p:cNvSpPr/>
          <p:nvPr/>
        </p:nvSpPr>
        <p:spPr>
          <a:xfrm>
            <a:off x="6606784" y="3523450"/>
            <a:ext cx="711555" cy="270058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3" name="CustomShape 12"/>
          <p:cNvSpPr/>
          <p:nvPr/>
        </p:nvSpPr>
        <p:spPr>
          <a:xfrm>
            <a:off x="3167547" y="2955904"/>
            <a:ext cx="711555" cy="270058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4" name="CustomShape 13"/>
          <p:cNvSpPr/>
          <p:nvPr/>
        </p:nvSpPr>
        <p:spPr>
          <a:xfrm>
            <a:off x="7120449" y="2469343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5" name="CustomShape 14"/>
          <p:cNvSpPr/>
          <p:nvPr/>
        </p:nvSpPr>
        <p:spPr>
          <a:xfrm>
            <a:off x="7594928" y="3253066"/>
            <a:ext cx="711555" cy="270384"/>
          </a:xfrm>
          <a:prstGeom prst="rect">
            <a:avLst/>
          </a:prstGeom>
          <a:solidFill>
            <a:srgbClr val="EEEEEE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6" name="CustomShape 15"/>
          <p:cNvSpPr/>
          <p:nvPr/>
        </p:nvSpPr>
        <p:spPr>
          <a:xfrm>
            <a:off x="914344" y="1920737"/>
            <a:ext cx="4901860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Stack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7" name="CustomShape 16"/>
          <p:cNvSpPr/>
          <p:nvPr/>
        </p:nvSpPr>
        <p:spPr>
          <a:xfrm>
            <a:off x="5816203" y="1920737"/>
            <a:ext cx="869606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BSS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8" name="CustomShape 17"/>
          <p:cNvSpPr/>
          <p:nvPr/>
        </p:nvSpPr>
        <p:spPr>
          <a:xfrm>
            <a:off x="6685809" y="1920737"/>
            <a:ext cx="869606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9" name="CustomShape 18"/>
          <p:cNvSpPr/>
          <p:nvPr/>
        </p:nvSpPr>
        <p:spPr>
          <a:xfrm>
            <a:off x="7555415" y="1920737"/>
            <a:ext cx="869606" cy="32426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7189" tIns="46370" rIns="87189" bIns="46370" anchor="ctr"/>
          <a:lstStyle/>
          <a:p>
            <a:pPr algn="ctr"/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Regs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4" name="CustomShape 23"/>
          <p:cNvSpPr/>
          <p:nvPr/>
        </p:nvSpPr>
        <p:spPr>
          <a:xfrm>
            <a:off x="2455992" y="4023074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4"/>
          <p:cNvSpPr/>
          <p:nvPr/>
        </p:nvSpPr>
        <p:spPr>
          <a:xfrm>
            <a:off x="2772093" y="4023074"/>
            <a:ext cx="316428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5"/>
          <p:cNvSpPr/>
          <p:nvPr/>
        </p:nvSpPr>
        <p:spPr>
          <a:xfrm>
            <a:off x="4827733" y="4023074"/>
            <a:ext cx="316428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6"/>
          <p:cNvSpPr/>
          <p:nvPr/>
        </p:nvSpPr>
        <p:spPr>
          <a:xfrm>
            <a:off x="5144161" y="4023074"/>
            <a:ext cx="316102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7"/>
          <p:cNvSpPr/>
          <p:nvPr/>
        </p:nvSpPr>
        <p:spPr>
          <a:xfrm>
            <a:off x="6013767" y="4023074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8"/>
          <p:cNvSpPr/>
          <p:nvPr/>
        </p:nvSpPr>
        <p:spPr>
          <a:xfrm>
            <a:off x="6329869" y="4023074"/>
            <a:ext cx="316428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40" name="Line 29"/>
          <p:cNvCxnSpPr>
            <a:stCxn id="935" idx="3"/>
          </p:cNvCxnSpPr>
          <p:nvPr/>
        </p:nvCxnSpPr>
        <p:spPr>
          <a:xfrm>
            <a:off x="3088521" y="4163164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1" name="Line 30"/>
          <p:cNvCxnSpPr>
            <a:stCxn id="937" idx="3"/>
            <a:endCxn id="938" idx="1"/>
          </p:cNvCxnSpPr>
          <p:nvPr/>
        </p:nvCxnSpPr>
        <p:spPr>
          <a:xfrm>
            <a:off x="5460263" y="4163164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2" name="Line 31"/>
          <p:cNvCxnSpPr>
            <a:stCxn id="934" idx="0"/>
            <a:endCxn id="915" idx="2"/>
          </p:cNvCxnSpPr>
          <p:nvPr/>
        </p:nvCxnSpPr>
        <p:spPr>
          <a:xfrm flipH="1" flipV="1">
            <a:off x="1348983" y="3042114"/>
            <a:ext cx="1265386" cy="981286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3" name="Line 32"/>
          <p:cNvCxnSpPr>
            <a:stCxn id="936" idx="0"/>
          </p:cNvCxnSpPr>
          <p:nvPr/>
        </p:nvCxnSpPr>
        <p:spPr>
          <a:xfrm flipH="1" flipV="1">
            <a:off x="4748708" y="3674970"/>
            <a:ext cx="237403" cy="348430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44" name="Line 33"/>
          <p:cNvCxnSpPr>
            <a:stCxn id="938" idx="0"/>
            <a:endCxn id="917" idx="2"/>
          </p:cNvCxnSpPr>
          <p:nvPr/>
        </p:nvCxnSpPr>
        <p:spPr>
          <a:xfrm flipV="1">
            <a:off x="6171818" y="3171755"/>
            <a:ext cx="327" cy="851645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graphicFrame>
        <p:nvGraphicFramePr>
          <p:cNvPr id="945" name="Table 34"/>
          <p:cNvGraphicFramePr/>
          <p:nvPr/>
        </p:nvGraphicFramePr>
        <p:xfrm>
          <a:off x="2376966" y="4479919"/>
          <a:ext cx="4348351" cy="583873"/>
        </p:xfrm>
        <a:graphic>
          <a:graphicData uri="http://schemas.openxmlformats.org/drawingml/2006/table">
            <a:tbl>
              <a:tblPr/>
              <a:tblGrid>
                <a:gridCol w="39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4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8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2263"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J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10"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38" marR="81638" marT="41472" marB="41472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1" name="CustomShape 40"/>
          <p:cNvSpPr/>
          <p:nvPr/>
        </p:nvSpPr>
        <p:spPr>
          <a:xfrm>
            <a:off x="3642026" y="4023074"/>
            <a:ext cx="316102" cy="280181"/>
          </a:xfrm>
          <a:prstGeom prst="rect">
            <a:avLst/>
          </a:prstGeom>
          <a:solidFill>
            <a:srgbClr val="FBCDCD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41"/>
          <p:cNvSpPr/>
          <p:nvPr/>
        </p:nvSpPr>
        <p:spPr>
          <a:xfrm>
            <a:off x="3958127" y="4023074"/>
            <a:ext cx="316102" cy="280181"/>
          </a:xfrm>
          <a:prstGeom prst="rect">
            <a:avLst/>
          </a:prstGeom>
          <a:solidFill>
            <a:srgbClr val="CCCCCC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53" name="Line 42"/>
          <p:cNvCxnSpPr>
            <a:stCxn id="952" idx="3"/>
            <a:endCxn id="936" idx="1"/>
          </p:cNvCxnSpPr>
          <p:nvPr/>
        </p:nvCxnSpPr>
        <p:spPr>
          <a:xfrm>
            <a:off x="4274229" y="4163164"/>
            <a:ext cx="553831" cy="327"/>
          </a:xfrm>
          <a:prstGeom prst="straightConnector1">
            <a:avLst/>
          </a:prstGeom>
          <a:ln w="12600">
            <a:solidFill>
              <a:srgbClr val="000000"/>
            </a:solidFill>
            <a:custDash>
              <a:ds d="500000" sp="500000"/>
            </a:custDash>
            <a:round/>
            <a:tailEnd type="triangle" w="med" len="med"/>
          </a:ln>
        </p:spPr>
      </p:cxnSp>
      <p:cxnSp>
        <p:nvCxnSpPr>
          <p:cNvPr id="954" name="Line 43"/>
          <p:cNvCxnSpPr>
            <a:stCxn id="951" idx="0"/>
            <a:endCxn id="919" idx="2"/>
          </p:cNvCxnSpPr>
          <p:nvPr/>
        </p:nvCxnSpPr>
        <p:spPr>
          <a:xfrm flipH="1" flipV="1">
            <a:off x="3048682" y="3793508"/>
            <a:ext cx="751721" cy="229892"/>
          </a:xfrm>
          <a:prstGeom prst="straightConnector1">
            <a:avLst/>
          </a:prstGeom>
          <a:ln w="12600">
            <a:solidFill>
              <a:srgbClr val="3465A4"/>
            </a:solidFill>
            <a:custDash>
              <a:ds d="500000" sp="500000"/>
            </a:custDash>
            <a:round/>
            <a:tailEnd type="triangle" w="med" len="med"/>
          </a:ln>
        </p:spPr>
      </p:cxnSp>
      <p:sp>
        <p:nvSpPr>
          <p:cNvPr id="955" name="TextShape 44"/>
          <p:cNvSpPr txBox="1"/>
          <p:nvPr/>
        </p:nvSpPr>
        <p:spPr>
          <a:xfrm>
            <a:off x="6764835" y="4036136"/>
            <a:ext cx="1344085" cy="28801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08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Quarantine List</a:t>
            </a:r>
            <a:endParaRPr lang="en-GB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6" name="TextShape 45"/>
          <p:cNvSpPr txBox="1"/>
          <p:nvPr/>
        </p:nvSpPr>
        <p:spPr>
          <a:xfrm>
            <a:off x="6764835" y="4632745"/>
            <a:ext cx="909118" cy="28801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08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 List</a:t>
            </a:r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CABBF7-8284-4D96-A712-C226D399EE2C}"/>
              </a:ext>
            </a:extLst>
          </p:cNvPr>
          <p:cNvCxnSpPr/>
          <p:nvPr/>
        </p:nvCxnSpPr>
        <p:spPr>
          <a:xfrm>
            <a:off x="577970" y="1920737"/>
            <a:ext cx="0" cy="2038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77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6A68-CD57-4426-A553-A5AE24B6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2F9D62-B504-4F8A-9903-4F556146351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3340" y="2272279"/>
            <a:ext cx="7397249" cy="23134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6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F88F-B1B8-423C-973F-F7EA8183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MuonTrap</a:t>
            </a:r>
            <a:r>
              <a:rPr lang="en-GB" dirty="0"/>
              <a:t> (ISCA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F8356-55F6-4069-9D97-29E3D6A866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33396" y="1418053"/>
            <a:ext cx="7570325" cy="3401728"/>
          </a:xfrm>
          <a:prstGeom prst="rect">
            <a:avLst/>
          </a:prstGeom>
          <a:ln>
            <a:noFill/>
          </a:ln>
        </p:spPr>
      </p:pic>
      <p:sp>
        <p:nvSpPr>
          <p:cNvPr id="5" name="TextShape 2">
            <a:extLst>
              <a:ext uri="{FF2B5EF4-FFF2-40B4-BE49-F238E27FC236}">
                <a16:creationId xmlns:a16="http://schemas.microsoft.com/office/drawing/2014/main" id="{A478E600-B207-4A4B-9CDF-77625E98F89D}"/>
              </a:ext>
            </a:extLst>
          </p:cNvPr>
          <p:cNvSpPr txBox="1"/>
          <p:nvPr/>
        </p:nvSpPr>
        <p:spPr>
          <a:xfrm>
            <a:off x="752067" y="5015832"/>
            <a:ext cx="7201488" cy="5830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Hide speculative state in filter caches, and clear on 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context switch (optionally on all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misspeculation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00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50F7-2697-4631-B8E0-A5DB2E5D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Strictness Order (MICRO 2021)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AA042F0-8046-4B9F-9327-945C8CCD0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357"/>
            <a:ext cx="9144000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4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95BC-0303-472F-B5EF-7DCF20EA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Dijkstra’s Pipe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62EF6-BAA6-41D2-9F17-6F920BF2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4" y="2528542"/>
            <a:ext cx="7905416" cy="214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1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BCEC-64E1-46A6-89C3-BF6F5D15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real Spectre”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EA8321-DD7E-49A8-BC02-34BBE2F9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0511" y="1675369"/>
            <a:ext cx="5182084" cy="41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7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B39F-BCA7-4DAA-B596-8084C09D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Graph and Programmable Prefetchers (ICS 2016, ASPLOS 2018)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F60F9E54-F967-4C19-B02A-D681BCB713F0}"/>
              </a:ext>
            </a:extLst>
          </p:cNvPr>
          <p:cNvSpPr/>
          <p:nvPr/>
        </p:nvSpPr>
        <p:spPr>
          <a:xfrm>
            <a:off x="118027" y="2130633"/>
            <a:ext cx="803880" cy="69084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F8D4CE47-0F69-4629-B03A-FADC5CA4B46D}"/>
              </a:ext>
            </a:extLst>
          </p:cNvPr>
          <p:cNvSpPr/>
          <p:nvPr/>
        </p:nvSpPr>
        <p:spPr>
          <a:xfrm>
            <a:off x="1826947" y="2260233"/>
            <a:ext cx="803880" cy="69084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1483355E-EB2C-4D97-8FDA-63F83E97D15F}"/>
              </a:ext>
            </a:extLst>
          </p:cNvPr>
          <p:cNvSpPr/>
          <p:nvPr/>
        </p:nvSpPr>
        <p:spPr>
          <a:xfrm>
            <a:off x="319267" y="3685833"/>
            <a:ext cx="803520" cy="69120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6FAC2C4D-BFC6-49BC-B68D-5AD8D6145024}"/>
              </a:ext>
            </a:extLst>
          </p:cNvPr>
          <p:cNvSpPr/>
          <p:nvPr/>
        </p:nvSpPr>
        <p:spPr>
          <a:xfrm>
            <a:off x="1977787" y="3556233"/>
            <a:ext cx="804240" cy="69120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7FE7498C-EEE0-4909-ADAD-8127566AADCC}"/>
              </a:ext>
            </a:extLst>
          </p:cNvPr>
          <p:cNvSpPr/>
          <p:nvPr/>
        </p:nvSpPr>
        <p:spPr>
          <a:xfrm>
            <a:off x="922267" y="2476233"/>
            <a:ext cx="904680" cy="864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32A714AD-9E73-4A55-B83A-5B140A41CC90}"/>
              </a:ext>
            </a:extLst>
          </p:cNvPr>
          <p:cNvSpPr/>
          <p:nvPr/>
        </p:nvSpPr>
        <p:spPr>
          <a:xfrm>
            <a:off x="469747" y="2821833"/>
            <a:ext cx="176400" cy="8856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A61E21-E456-4E60-9B0B-C182A6F81735}"/>
              </a:ext>
            </a:extLst>
          </p:cNvPr>
          <p:cNvSpPr/>
          <p:nvPr/>
        </p:nvSpPr>
        <p:spPr>
          <a:xfrm flipH="1" flipV="1">
            <a:off x="670987" y="2821833"/>
            <a:ext cx="150480" cy="8640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0B678CB2-4D25-4DC6-B291-6E254F0EA227}"/>
              </a:ext>
            </a:extLst>
          </p:cNvPr>
          <p:cNvSpPr/>
          <p:nvPr/>
        </p:nvSpPr>
        <p:spPr>
          <a:xfrm flipH="1" flipV="1">
            <a:off x="2279107" y="2951433"/>
            <a:ext cx="50040" cy="6048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B6B2BF5A-E85B-43EF-8256-C7E42E4FA9C6}"/>
              </a:ext>
            </a:extLst>
          </p:cNvPr>
          <p:cNvSpPr/>
          <p:nvPr/>
        </p:nvSpPr>
        <p:spPr>
          <a:xfrm flipH="1" flipV="1">
            <a:off x="871867" y="2649033"/>
            <a:ext cx="1155960" cy="10368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09F4583C-7199-4785-91FE-A8CF4151670E}"/>
              </a:ext>
            </a:extLst>
          </p:cNvPr>
          <p:cNvSpPr/>
          <p:nvPr/>
        </p:nvSpPr>
        <p:spPr>
          <a:xfrm>
            <a:off x="3032947" y="4118193"/>
            <a:ext cx="804240" cy="69048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5C61C8B-5538-4492-9732-0EA5DC644D21}"/>
              </a:ext>
            </a:extLst>
          </p:cNvPr>
          <p:cNvSpPr/>
          <p:nvPr/>
        </p:nvSpPr>
        <p:spPr>
          <a:xfrm flipH="1" flipV="1">
            <a:off x="2379907" y="2951433"/>
            <a:ext cx="804240" cy="12528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7A798ED9-9F00-46C2-A404-062AEF8AB77D}"/>
              </a:ext>
            </a:extLst>
          </p:cNvPr>
          <p:cNvSpPr/>
          <p:nvPr/>
        </p:nvSpPr>
        <p:spPr>
          <a:xfrm flipH="1" flipV="1">
            <a:off x="2681227" y="4117833"/>
            <a:ext cx="351720" cy="2592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6293FF5-C7D6-4037-B478-B21317C70120}"/>
              </a:ext>
            </a:extLst>
          </p:cNvPr>
          <p:cNvSpPr/>
          <p:nvPr/>
        </p:nvSpPr>
        <p:spPr>
          <a:xfrm flipH="1" flipV="1">
            <a:off x="1073107" y="4247793"/>
            <a:ext cx="1960200" cy="3024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5">
            <a:extLst>
              <a:ext uri="{FF2B5EF4-FFF2-40B4-BE49-F238E27FC236}">
                <a16:creationId xmlns:a16="http://schemas.microsoft.com/office/drawing/2014/main" id="{BA0D9BFA-B133-4135-8049-17BD1E7B0063}"/>
              </a:ext>
            </a:extLst>
          </p:cNvPr>
          <p:cNvSpPr/>
          <p:nvPr/>
        </p:nvSpPr>
        <p:spPr>
          <a:xfrm>
            <a:off x="1826947" y="4766193"/>
            <a:ext cx="803880" cy="69084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8882B280-BA5B-4092-A3F0-AE0968BFB9CB}"/>
              </a:ext>
            </a:extLst>
          </p:cNvPr>
          <p:cNvSpPr/>
          <p:nvPr/>
        </p:nvSpPr>
        <p:spPr>
          <a:xfrm flipV="1">
            <a:off x="2631187" y="4679793"/>
            <a:ext cx="502560" cy="3024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7">
            <a:extLst>
              <a:ext uri="{FF2B5EF4-FFF2-40B4-BE49-F238E27FC236}">
                <a16:creationId xmlns:a16="http://schemas.microsoft.com/office/drawing/2014/main" id="{3C8721E2-EA44-4A6A-A723-F50AD41F6B2C}"/>
              </a:ext>
            </a:extLst>
          </p:cNvPr>
          <p:cNvSpPr/>
          <p:nvPr/>
        </p:nvSpPr>
        <p:spPr>
          <a:xfrm>
            <a:off x="17587" y="4722633"/>
            <a:ext cx="803880" cy="69120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CCAC7B66-4FB6-48D7-B395-49227C877F54}"/>
              </a:ext>
            </a:extLst>
          </p:cNvPr>
          <p:cNvSpPr/>
          <p:nvPr/>
        </p:nvSpPr>
        <p:spPr>
          <a:xfrm flipV="1">
            <a:off x="419707" y="4334193"/>
            <a:ext cx="100440" cy="3888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9">
            <a:extLst>
              <a:ext uri="{FF2B5EF4-FFF2-40B4-BE49-F238E27FC236}">
                <a16:creationId xmlns:a16="http://schemas.microsoft.com/office/drawing/2014/main" id="{4A4DED3C-5EE9-423A-9C3D-AEFBC321A376}"/>
              </a:ext>
            </a:extLst>
          </p:cNvPr>
          <p:cNvSpPr/>
          <p:nvPr/>
        </p:nvSpPr>
        <p:spPr>
          <a:xfrm>
            <a:off x="2932867" y="2001033"/>
            <a:ext cx="803880" cy="690840"/>
          </a:xfrm>
          <a:prstGeom prst="ellipse">
            <a:avLst/>
          </a:prstGeom>
          <a:solidFill>
            <a:srgbClr val="E6E6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C57ACE2-C1F8-4C19-A0D8-F52ACAF8A963}"/>
              </a:ext>
            </a:extLst>
          </p:cNvPr>
          <p:cNvSpPr/>
          <p:nvPr/>
        </p:nvSpPr>
        <p:spPr>
          <a:xfrm flipV="1">
            <a:off x="2631187" y="2389833"/>
            <a:ext cx="301680" cy="1296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055BA8F5-CDC6-406B-B42A-C61A4723FBD1}"/>
              </a:ext>
            </a:extLst>
          </p:cNvPr>
          <p:cNvSpPr/>
          <p:nvPr/>
        </p:nvSpPr>
        <p:spPr>
          <a:xfrm flipH="1">
            <a:off x="620587" y="4377033"/>
            <a:ext cx="100440" cy="3888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4" name="Table 22">
            <a:extLst>
              <a:ext uri="{FF2B5EF4-FFF2-40B4-BE49-F238E27FC236}">
                <a16:creationId xmlns:a16="http://schemas.microsoft.com/office/drawing/2014/main" id="{626CC659-0A9C-4958-B1DA-5AC40EAC5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112937"/>
              </p:ext>
            </p:extLst>
          </p:nvPr>
        </p:nvGraphicFramePr>
        <p:xfrm>
          <a:off x="5542867" y="2052873"/>
          <a:ext cx="968400" cy="3261360"/>
        </p:xfrm>
        <a:graphic>
          <a:graphicData uri="http://schemas.openxmlformats.org/drawingml/2006/table">
            <a:tbl>
              <a:tblPr/>
              <a:tblGrid>
                <a:gridCol w="9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5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Vertex List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B w="14400">
                      <a:solidFill>
                        <a:srgbClr val="000000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5" name="Table 23">
            <a:extLst>
              <a:ext uri="{FF2B5EF4-FFF2-40B4-BE49-F238E27FC236}">
                <a16:creationId xmlns:a16="http://schemas.microsoft.com/office/drawing/2014/main" id="{E12403E0-D7F7-436C-84C2-8D2DB1DC3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860756"/>
              </p:ext>
            </p:extLst>
          </p:nvPr>
        </p:nvGraphicFramePr>
        <p:xfrm>
          <a:off x="8206867" y="2052873"/>
          <a:ext cx="810720" cy="2931960"/>
        </p:xfrm>
        <a:graphic>
          <a:graphicData uri="http://schemas.openxmlformats.org/drawingml/2006/table">
            <a:tbl>
              <a:tblPr/>
              <a:tblGrid>
                <a:gridCol w="81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5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Visited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False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B w="14400">
                      <a:solidFill>
                        <a:srgbClr val="000000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True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True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True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True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True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False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B w="14400">
                      <a:solidFill>
                        <a:srgbClr val="000000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True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Line 24">
            <a:extLst>
              <a:ext uri="{FF2B5EF4-FFF2-40B4-BE49-F238E27FC236}">
                <a16:creationId xmlns:a16="http://schemas.microsoft.com/office/drawing/2014/main" id="{BE9140CE-CCB6-4CDD-9A30-5DA5762EFF03}"/>
              </a:ext>
            </a:extLst>
          </p:cNvPr>
          <p:cNvSpPr/>
          <p:nvPr/>
        </p:nvSpPr>
        <p:spPr>
          <a:xfrm>
            <a:off x="3873907" y="3585033"/>
            <a:ext cx="403920" cy="0"/>
          </a:xfrm>
          <a:prstGeom prst="line">
            <a:avLst/>
          </a:prstGeom>
          <a:ln w="36000">
            <a:solidFill>
              <a:srgbClr val="3333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0BC5A02F-9FA0-47DA-B640-A9CC31D743FC}"/>
              </a:ext>
            </a:extLst>
          </p:cNvPr>
          <p:cNvSpPr/>
          <p:nvPr/>
        </p:nvSpPr>
        <p:spPr>
          <a:xfrm flipV="1">
            <a:off x="5138947" y="3297033"/>
            <a:ext cx="403920" cy="231120"/>
          </a:xfrm>
          <a:prstGeom prst="line">
            <a:avLst/>
          </a:prstGeom>
          <a:ln w="36000">
            <a:solidFill>
              <a:srgbClr val="3333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5EA3C732-928F-48ED-A81B-C2D6FD8088DA}"/>
              </a:ext>
            </a:extLst>
          </p:cNvPr>
          <p:cNvSpPr/>
          <p:nvPr/>
        </p:nvSpPr>
        <p:spPr>
          <a:xfrm>
            <a:off x="6510907" y="3369033"/>
            <a:ext cx="403920" cy="115560"/>
          </a:xfrm>
          <a:prstGeom prst="line">
            <a:avLst/>
          </a:prstGeom>
          <a:ln w="36000">
            <a:solidFill>
              <a:srgbClr val="3333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4F4849B4-C3CE-4BA3-BCBC-1508CA7A537D}"/>
              </a:ext>
            </a:extLst>
          </p:cNvPr>
          <p:cNvSpPr/>
          <p:nvPr/>
        </p:nvSpPr>
        <p:spPr>
          <a:xfrm>
            <a:off x="6510907" y="3585033"/>
            <a:ext cx="403920" cy="347040"/>
          </a:xfrm>
          <a:prstGeom prst="line">
            <a:avLst/>
          </a:prstGeom>
          <a:ln w="36000">
            <a:solidFill>
              <a:srgbClr val="3333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0ED5C302-0999-495F-A0A8-E811E26F5EB4}"/>
              </a:ext>
            </a:extLst>
          </p:cNvPr>
          <p:cNvSpPr/>
          <p:nvPr/>
        </p:nvSpPr>
        <p:spPr>
          <a:xfrm flipV="1">
            <a:off x="7803307" y="2649033"/>
            <a:ext cx="403560" cy="421560"/>
          </a:xfrm>
          <a:prstGeom prst="line">
            <a:avLst/>
          </a:prstGeom>
          <a:ln w="36000">
            <a:solidFill>
              <a:srgbClr val="3333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BD47D888-59BA-41C5-9420-9F5780CE1EC8}"/>
              </a:ext>
            </a:extLst>
          </p:cNvPr>
          <p:cNvSpPr/>
          <p:nvPr/>
        </p:nvSpPr>
        <p:spPr>
          <a:xfrm>
            <a:off x="7803307" y="3302073"/>
            <a:ext cx="403560" cy="1146960"/>
          </a:xfrm>
          <a:prstGeom prst="line">
            <a:avLst/>
          </a:prstGeom>
          <a:ln w="36000">
            <a:solidFill>
              <a:srgbClr val="3333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C79B3079-6B23-459B-B872-100A0810D95D}"/>
              </a:ext>
            </a:extLst>
          </p:cNvPr>
          <p:cNvSpPr/>
          <p:nvPr/>
        </p:nvSpPr>
        <p:spPr>
          <a:xfrm>
            <a:off x="5138947" y="3585033"/>
            <a:ext cx="403920" cy="0"/>
          </a:xfrm>
          <a:prstGeom prst="line">
            <a:avLst/>
          </a:prstGeom>
          <a:ln w="36000">
            <a:solidFill>
              <a:srgbClr val="3333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3" name="Table 31">
            <a:extLst>
              <a:ext uri="{FF2B5EF4-FFF2-40B4-BE49-F238E27FC236}">
                <a16:creationId xmlns:a16="http://schemas.microsoft.com/office/drawing/2014/main" id="{52CB66B0-E403-429F-A811-324C91247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772537"/>
              </p:ext>
            </p:extLst>
          </p:nvPr>
        </p:nvGraphicFramePr>
        <p:xfrm>
          <a:off x="6915187" y="2052873"/>
          <a:ext cx="888120" cy="4175760"/>
        </p:xfrm>
        <a:graphic>
          <a:graphicData uri="http://schemas.openxmlformats.org/drawingml/2006/table">
            <a:tbl>
              <a:tblPr/>
              <a:tblGrid>
                <a:gridCol w="88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5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Edge List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B w="14400">
                      <a:solidFill>
                        <a:srgbClr val="000000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4" name="Table 32">
            <a:extLst>
              <a:ext uri="{FF2B5EF4-FFF2-40B4-BE49-F238E27FC236}">
                <a16:creationId xmlns:a16="http://schemas.microsoft.com/office/drawing/2014/main" id="{24A52F69-3F07-4D97-8FC1-15F52C5FD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126078"/>
              </p:ext>
            </p:extLst>
          </p:nvPr>
        </p:nvGraphicFramePr>
        <p:xfrm>
          <a:off x="4277827" y="2052873"/>
          <a:ext cx="861120" cy="2712720"/>
        </p:xfrm>
        <a:graphic>
          <a:graphicData uri="http://schemas.openxmlformats.org/drawingml/2006/table">
            <a:tbl>
              <a:tblPr/>
              <a:tblGrid>
                <a:gridCol w="86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5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Work List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0">
                <a:tc>
                  <a:txBody>
                    <a:bodyPr/>
                    <a:lstStyle/>
                    <a:p>
                      <a:pPr algn="ctr"/>
                      <a:r>
                        <a:rPr lang="en-GB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lang="en-GB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" name="Line 33">
            <a:extLst>
              <a:ext uri="{FF2B5EF4-FFF2-40B4-BE49-F238E27FC236}">
                <a16:creationId xmlns:a16="http://schemas.microsoft.com/office/drawing/2014/main" id="{6228CE28-D554-4E9D-8717-EA4333CB74C1}"/>
              </a:ext>
            </a:extLst>
          </p:cNvPr>
          <p:cNvSpPr/>
          <p:nvPr/>
        </p:nvSpPr>
        <p:spPr>
          <a:xfrm>
            <a:off x="4049587" y="3729033"/>
            <a:ext cx="0" cy="792000"/>
          </a:xfrm>
          <a:prstGeom prst="line">
            <a:avLst/>
          </a:prstGeom>
          <a:ln w="108000">
            <a:solidFill>
              <a:srgbClr val="FF33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Line 34">
            <a:extLst>
              <a:ext uri="{FF2B5EF4-FFF2-40B4-BE49-F238E27FC236}">
                <a16:creationId xmlns:a16="http://schemas.microsoft.com/office/drawing/2014/main" id="{F89D19E7-155F-45A6-B3ED-80141DF0D803}"/>
              </a:ext>
            </a:extLst>
          </p:cNvPr>
          <p:cNvSpPr/>
          <p:nvPr/>
        </p:nvSpPr>
        <p:spPr>
          <a:xfrm>
            <a:off x="6713587" y="4017033"/>
            <a:ext cx="0" cy="1152000"/>
          </a:xfrm>
          <a:prstGeom prst="line">
            <a:avLst/>
          </a:prstGeom>
          <a:ln w="108000">
            <a:solidFill>
              <a:srgbClr val="FF33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19846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A620-DB1A-477F-9BD2-6168B96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Arm help?</a:t>
            </a:r>
          </a:p>
        </p:txBody>
      </p:sp>
    </p:spTree>
    <p:extLst>
      <p:ext uri="{BB962C8B-B14F-4D97-AF65-F5344CB8AC3E}">
        <p14:creationId xmlns:p14="http://schemas.microsoft.com/office/powerpoint/2010/main" val="205114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B39F-BCA7-4DAA-B596-8084C09D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Graph and Programmable Prefetchers (ICS 2016, ASPLOS 2018)</a:t>
            </a:r>
          </a:p>
        </p:txBody>
      </p:sp>
      <p:sp>
        <p:nvSpPr>
          <p:cNvPr id="38" name="CustomShape 3">
            <a:extLst>
              <a:ext uri="{FF2B5EF4-FFF2-40B4-BE49-F238E27FC236}">
                <a16:creationId xmlns:a16="http://schemas.microsoft.com/office/drawing/2014/main" id="{1288C5D6-CA58-4FC8-B39C-578435ECE823}"/>
              </a:ext>
            </a:extLst>
          </p:cNvPr>
          <p:cNvSpPr/>
          <p:nvPr/>
        </p:nvSpPr>
        <p:spPr>
          <a:xfrm>
            <a:off x="3700626" y="2252748"/>
            <a:ext cx="1272960" cy="594000"/>
          </a:xfrm>
          <a:prstGeom prst="rect">
            <a:avLst/>
          </a:prstGeom>
          <a:solidFill>
            <a:srgbClr val="CFE7F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 anchorCtr="1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Address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Filter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40" name="CustomShape 5">
            <a:extLst>
              <a:ext uri="{FF2B5EF4-FFF2-40B4-BE49-F238E27FC236}">
                <a16:creationId xmlns:a16="http://schemas.microsoft.com/office/drawing/2014/main" id="{62EAD14E-AC4B-43E9-89D6-2FA8090DA8DB}"/>
              </a:ext>
            </a:extLst>
          </p:cNvPr>
          <p:cNvSpPr/>
          <p:nvPr/>
        </p:nvSpPr>
        <p:spPr>
          <a:xfrm>
            <a:off x="3470946" y="5096748"/>
            <a:ext cx="4608000" cy="648000"/>
          </a:xfrm>
          <a:prstGeom prst="rect">
            <a:avLst/>
          </a:prstGeom>
          <a:solidFill>
            <a:srgbClr val="FFFF99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 anchorCtr="1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Prefetch Request Queue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E92D3844-C041-4981-BBD9-B2D07BC8BC98}"/>
              </a:ext>
            </a:extLst>
          </p:cNvPr>
          <p:cNvSpPr/>
          <p:nvPr/>
        </p:nvSpPr>
        <p:spPr>
          <a:xfrm>
            <a:off x="2834466" y="5439828"/>
            <a:ext cx="636480" cy="0"/>
          </a:xfrm>
          <a:prstGeom prst="line">
            <a:avLst/>
          </a:prstGeom>
          <a:ln w="180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TextShape 7">
            <a:extLst>
              <a:ext uri="{FF2B5EF4-FFF2-40B4-BE49-F238E27FC236}">
                <a16:creationId xmlns:a16="http://schemas.microsoft.com/office/drawing/2014/main" id="{A03C6F6C-FF5A-470D-877D-21285CFAEB27}"/>
              </a:ext>
            </a:extLst>
          </p:cNvPr>
          <p:cNvSpPr txBox="1"/>
          <p:nvPr/>
        </p:nvSpPr>
        <p:spPr>
          <a:xfrm>
            <a:off x="1416426" y="5238948"/>
            <a:ext cx="1372320" cy="47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DTLB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L1 Cache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43" name="CustomShape 8">
            <a:extLst>
              <a:ext uri="{FF2B5EF4-FFF2-40B4-BE49-F238E27FC236}">
                <a16:creationId xmlns:a16="http://schemas.microsoft.com/office/drawing/2014/main" id="{AB704859-8929-4CC5-BB52-EF264C8A31ED}"/>
              </a:ext>
            </a:extLst>
          </p:cNvPr>
          <p:cNvSpPr/>
          <p:nvPr/>
        </p:nvSpPr>
        <p:spPr>
          <a:xfrm>
            <a:off x="5630946" y="3116748"/>
            <a:ext cx="2376000" cy="1620000"/>
          </a:xfrm>
          <a:prstGeom prst="rect">
            <a:avLst/>
          </a:prstGeom>
          <a:solidFill>
            <a:srgbClr val="CFE7F5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4000" tIns="54000" rIns="54000" bIns="54000" anchor="ctr" anchorCtr="1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Programmable Units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353C892C-58EF-4CAA-98E4-3035E0AD069B}"/>
              </a:ext>
            </a:extLst>
          </p:cNvPr>
          <p:cNvSpPr/>
          <p:nvPr/>
        </p:nvSpPr>
        <p:spPr>
          <a:xfrm>
            <a:off x="3063786" y="2479548"/>
            <a:ext cx="63648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TextShape 11">
            <a:extLst>
              <a:ext uri="{FF2B5EF4-FFF2-40B4-BE49-F238E27FC236}">
                <a16:creationId xmlns:a16="http://schemas.microsoft.com/office/drawing/2014/main" id="{79CA2EE8-FB91-46F0-84AD-81EC0E7A5E43}"/>
              </a:ext>
            </a:extLst>
          </p:cNvPr>
          <p:cNvSpPr txBox="1"/>
          <p:nvPr/>
        </p:nvSpPr>
        <p:spPr>
          <a:xfrm>
            <a:off x="1245426" y="2198748"/>
            <a:ext cx="1829520" cy="662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Snoops &amp;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Prefetched Data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L1 Cache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48" name="CustomShape 13">
            <a:extLst>
              <a:ext uri="{FF2B5EF4-FFF2-40B4-BE49-F238E27FC236}">
                <a16:creationId xmlns:a16="http://schemas.microsoft.com/office/drawing/2014/main" id="{CB97D0D1-5FB9-4B06-B2D2-2AECB2372D2F}"/>
              </a:ext>
            </a:extLst>
          </p:cNvPr>
          <p:cNvSpPr/>
          <p:nvPr/>
        </p:nvSpPr>
        <p:spPr>
          <a:xfrm>
            <a:off x="5873946" y="3279108"/>
            <a:ext cx="504000" cy="32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CPU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49" name="CustomShape 14">
            <a:extLst>
              <a:ext uri="{FF2B5EF4-FFF2-40B4-BE49-F238E27FC236}">
                <a16:creationId xmlns:a16="http://schemas.microsoft.com/office/drawing/2014/main" id="{A76BA7EA-C595-41DF-B258-71F493905B87}"/>
              </a:ext>
            </a:extLst>
          </p:cNvPr>
          <p:cNvSpPr/>
          <p:nvPr/>
        </p:nvSpPr>
        <p:spPr>
          <a:xfrm>
            <a:off x="6557946" y="3279108"/>
            <a:ext cx="504000" cy="32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CPU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0" name="CustomShape 15">
            <a:extLst>
              <a:ext uri="{FF2B5EF4-FFF2-40B4-BE49-F238E27FC236}">
                <a16:creationId xmlns:a16="http://schemas.microsoft.com/office/drawing/2014/main" id="{5D280990-C005-40A0-A350-0C2F1AD2C668}"/>
              </a:ext>
            </a:extLst>
          </p:cNvPr>
          <p:cNvSpPr/>
          <p:nvPr/>
        </p:nvSpPr>
        <p:spPr>
          <a:xfrm>
            <a:off x="7241946" y="3279108"/>
            <a:ext cx="504000" cy="32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CPU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1" name="CustomShape 16">
            <a:extLst>
              <a:ext uri="{FF2B5EF4-FFF2-40B4-BE49-F238E27FC236}">
                <a16:creationId xmlns:a16="http://schemas.microsoft.com/office/drawing/2014/main" id="{885D5F13-393E-461F-AF1C-633A4AAE864C}"/>
              </a:ext>
            </a:extLst>
          </p:cNvPr>
          <p:cNvSpPr/>
          <p:nvPr/>
        </p:nvSpPr>
        <p:spPr>
          <a:xfrm>
            <a:off x="5846946" y="4196748"/>
            <a:ext cx="504000" cy="32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CPU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2" name="CustomShape 17">
            <a:extLst>
              <a:ext uri="{FF2B5EF4-FFF2-40B4-BE49-F238E27FC236}">
                <a16:creationId xmlns:a16="http://schemas.microsoft.com/office/drawing/2014/main" id="{2D7B914C-6548-4735-8797-C7DDD30948D9}"/>
              </a:ext>
            </a:extLst>
          </p:cNvPr>
          <p:cNvSpPr/>
          <p:nvPr/>
        </p:nvSpPr>
        <p:spPr>
          <a:xfrm>
            <a:off x="6530946" y="4196748"/>
            <a:ext cx="504000" cy="32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CPU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3" name="CustomShape 18">
            <a:extLst>
              <a:ext uri="{FF2B5EF4-FFF2-40B4-BE49-F238E27FC236}">
                <a16:creationId xmlns:a16="http://schemas.microsoft.com/office/drawing/2014/main" id="{3E99328E-46D1-41F6-B2AF-B8B94012008E}"/>
              </a:ext>
            </a:extLst>
          </p:cNvPr>
          <p:cNvSpPr/>
          <p:nvPr/>
        </p:nvSpPr>
        <p:spPr>
          <a:xfrm>
            <a:off x="7214946" y="4196748"/>
            <a:ext cx="504000" cy="32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GB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CPU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4" name="CustomShape 19">
            <a:extLst>
              <a:ext uri="{FF2B5EF4-FFF2-40B4-BE49-F238E27FC236}">
                <a16:creationId xmlns:a16="http://schemas.microsoft.com/office/drawing/2014/main" id="{04781CA5-B48A-4531-9BE7-D60E71CFDA72}"/>
              </a:ext>
            </a:extLst>
          </p:cNvPr>
          <p:cNvSpPr/>
          <p:nvPr/>
        </p:nvSpPr>
        <p:spPr>
          <a:xfrm>
            <a:off x="3542946" y="3116748"/>
            <a:ext cx="1591200" cy="1026000"/>
          </a:xfrm>
          <a:prstGeom prst="rect">
            <a:avLst/>
          </a:prstGeom>
          <a:solidFill>
            <a:srgbClr val="FFFF99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 anchorCtr="1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Event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Queue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8A910E0F-1C2E-45E3-A843-5895D0D873D5}"/>
              </a:ext>
            </a:extLst>
          </p:cNvPr>
          <p:cNvSpPr/>
          <p:nvPr/>
        </p:nvSpPr>
        <p:spPr>
          <a:xfrm flipV="1">
            <a:off x="4375626" y="2846748"/>
            <a:ext cx="0" cy="270000"/>
          </a:xfrm>
          <a:prstGeom prst="line">
            <a:avLst/>
          </a:prstGeom>
          <a:ln w="180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21">
            <a:extLst>
              <a:ext uri="{FF2B5EF4-FFF2-40B4-BE49-F238E27FC236}">
                <a16:creationId xmlns:a16="http://schemas.microsoft.com/office/drawing/2014/main" id="{680C8DF9-60C3-4B54-ACE7-CEAC9CDB11F4}"/>
              </a:ext>
            </a:extLst>
          </p:cNvPr>
          <p:cNvSpPr/>
          <p:nvPr/>
        </p:nvSpPr>
        <p:spPr>
          <a:xfrm flipH="1">
            <a:off x="5133426" y="3643068"/>
            <a:ext cx="498240" cy="0"/>
          </a:xfrm>
          <a:prstGeom prst="line">
            <a:avLst/>
          </a:prstGeom>
          <a:ln w="180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59" name="Line 24">
            <a:extLst>
              <a:ext uri="{FF2B5EF4-FFF2-40B4-BE49-F238E27FC236}">
                <a16:creationId xmlns:a16="http://schemas.microsoft.com/office/drawing/2014/main" id="{8EA9A822-12F6-43D7-A613-F3E15AF3F076}"/>
              </a:ext>
            </a:extLst>
          </p:cNvPr>
          <p:cNvCxnSpPr>
            <a:cxnSpLocks/>
            <a:stCxn id="43" idx="2"/>
            <a:endCxn id="40" idx="0"/>
          </p:cNvCxnSpPr>
          <p:nvPr/>
        </p:nvCxnSpPr>
        <p:spPr>
          <a:xfrm rot="5400000">
            <a:off x="6116946" y="4394748"/>
            <a:ext cx="360000" cy="1044000"/>
          </a:xfrm>
          <a:prstGeom prst="bentConnector3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6631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F2BA-37E5-452B-8E19-6245F951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</a:t>
            </a:r>
            <a:r>
              <a:rPr lang="en-GB" dirty="0" err="1"/>
              <a:t>Runahead</a:t>
            </a:r>
            <a:r>
              <a:rPr lang="en-GB" dirty="0"/>
              <a:t> (ISCA 2021)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301299-D665-47A7-AC0B-C4CE4274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75" y="1690688"/>
            <a:ext cx="7004956" cy="25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F2BA-37E5-452B-8E19-6245F951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</a:t>
            </a:r>
            <a:r>
              <a:rPr lang="en-GB" dirty="0" err="1"/>
              <a:t>Runahead</a:t>
            </a:r>
            <a:r>
              <a:rPr lang="en-GB" dirty="0"/>
              <a:t> (ISCA 2021)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A56CC6-901F-43FE-A86D-7B950AA1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20" y="1690689"/>
            <a:ext cx="7004956" cy="25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F2BA-37E5-452B-8E19-6245F951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</a:t>
            </a:r>
            <a:r>
              <a:rPr lang="en-GB" dirty="0" err="1"/>
              <a:t>Runahead</a:t>
            </a:r>
            <a:r>
              <a:rPr lang="en-GB" dirty="0"/>
              <a:t> (ISCA 2021)</a:t>
            </a:r>
          </a:p>
        </p:txBody>
      </p:sp>
      <p:pic>
        <p:nvPicPr>
          <p:cNvPr id="5" name="Picture 4" descr="A picture containing text, clock, square&#10;&#10;Description automatically generated">
            <a:extLst>
              <a:ext uri="{FF2B5EF4-FFF2-40B4-BE49-F238E27FC236}">
                <a16:creationId xmlns:a16="http://schemas.microsoft.com/office/drawing/2014/main" id="{109D302F-B3C4-4FD4-81C6-5B79AA17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4" y="1622811"/>
            <a:ext cx="7126497" cy="26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7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3DF5-BC17-4F79-9754-9E7D257B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Gather-Level Parallelism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FF83AE8-E0C4-4E4B-81CE-A9C92F4B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938462"/>
            <a:ext cx="5715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3DF5-BC17-4F79-9754-9E7D257B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Gather-Level Parallelism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7132F79-F0BB-4A9D-B4C6-394F89F5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305050"/>
            <a:ext cx="6362700" cy="224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C4BBB2-0DCB-4865-8667-BFE521002FD7}"/>
              </a:ext>
            </a:extLst>
          </p:cNvPr>
          <p:cNvSpPr/>
          <p:nvPr/>
        </p:nvSpPr>
        <p:spPr>
          <a:xfrm>
            <a:off x="2372264" y="2915730"/>
            <a:ext cx="4321834" cy="7332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1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368</Words>
  <Application>Microsoft Office PowerPoint</Application>
  <PresentationFormat>On-screen Show (4:3)</PresentationFormat>
  <Paragraphs>201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Office Theme</vt:lpstr>
      <vt:lpstr>High Performance, Secure, Reliable Systems</vt:lpstr>
      <vt:lpstr>High Performance</vt:lpstr>
      <vt:lpstr>Graph and Programmable Prefetchers (ICS 2016, ASPLOS 2018)</vt:lpstr>
      <vt:lpstr>Graph and Programmable Prefetchers (ICS 2016, ASPLOS 2018)</vt:lpstr>
      <vt:lpstr>Vector Runahead (ISCA 2021)</vt:lpstr>
      <vt:lpstr>Vector Runahead (ISCA 2021)</vt:lpstr>
      <vt:lpstr>Vector Runahead (ISCA 2021)</vt:lpstr>
      <vt:lpstr>Gather-Level Parallelism</vt:lpstr>
      <vt:lpstr>Gather-Level Parallelism</vt:lpstr>
      <vt:lpstr>Gather-Level Parallelism</vt:lpstr>
      <vt:lpstr>Gather-Level Parallelism</vt:lpstr>
      <vt:lpstr>Gather-Level Parallelism</vt:lpstr>
      <vt:lpstr>Reliable</vt:lpstr>
      <vt:lpstr>ParaMedic (DSN 2018, DSN 2019, HPCA 2021)</vt:lpstr>
      <vt:lpstr>ParaMedic (DSN 2018, DSN 2019, HPCA 2021)</vt:lpstr>
      <vt:lpstr>ParaMedic (DSN 2018, DSN 2019, HPCA 2021)</vt:lpstr>
      <vt:lpstr>ParaDox: Heterogeneous Error Detection in Software!</vt:lpstr>
      <vt:lpstr>Secure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Spectre</vt:lpstr>
      <vt:lpstr>MuonTrap (ISCA 2020)</vt:lpstr>
      <vt:lpstr>Strictness Order (MICRO 2021)</vt:lpstr>
      <vt:lpstr>Dijkstra’s Pipe</vt:lpstr>
      <vt:lpstr>“The real Spectre”</vt:lpstr>
      <vt:lpstr>How can Arm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Performance, Secure, Reliable Systems</dc:title>
  <dc:creator>AINSWORTH Sam</dc:creator>
  <cp:lastModifiedBy>AINSWORTH Sam</cp:lastModifiedBy>
  <cp:revision>3</cp:revision>
  <dcterms:created xsi:type="dcterms:W3CDTF">2021-08-17T14:10:19Z</dcterms:created>
  <dcterms:modified xsi:type="dcterms:W3CDTF">2021-08-17T16:38:39Z</dcterms:modified>
</cp:coreProperties>
</file>