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7" r:id="rId9"/>
    <p:sldId id="270" r:id="rId10"/>
    <p:sldId id="273" r:id="rId11"/>
    <p:sldId id="274" r:id="rId12"/>
    <p:sldId id="275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6"/>
    <p:restoredTop sz="94826"/>
  </p:normalViewPr>
  <p:slideViewPr>
    <p:cSldViewPr snapToGrid="0" snapToObjects="1">
      <p:cViewPr varScale="1">
        <p:scale>
          <a:sx n="125" d="100"/>
          <a:sy n="125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78470-82E9-424E-ADA4-8ECCC9F44DF3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C7345-E7C9-AC4A-81A7-70C05D85948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2330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C7345-E7C9-AC4A-81A7-70C05D859485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6004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C7345-E7C9-AC4A-81A7-70C05D859485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5359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A40D-3ACE-3349-93FD-13FA26DE9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19269-1637-A945-99AE-C55C2F047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E782-D9AE-054A-A2F2-6A91ACDE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9BB9-D656-0E48-9D1A-AADB7EE8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5966A-25CA-4F43-B110-EA8FEFE5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2050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C104-4765-D04F-8B7E-0508849B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6C6A7-CB47-574A-808C-DFAE9A1CD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6BC13-0C90-3142-A83F-4F69D6E1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8359E-0C48-1746-B9B9-35FAD1B5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AC48-1B93-0E4E-8BB6-F4107560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6024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1179B-13F0-694D-B5D7-C33C1AAFB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B91AD-F16A-6643-9904-AB69E98B7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251D-4D1D-C644-BC26-F9629600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B3A5-2F50-C44D-9533-080A3B5D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199AC-05EF-8C45-8233-EC3D8FF4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789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C780-0D4A-014F-BE10-115F4D95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83DD2-F9D5-5A44-8E5B-9346FDD3A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DA85-930A-5841-A120-8EFA92F4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8986-CC08-C14B-8BFD-7FAA50D2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7414-7DC3-2E41-AA7A-C47E2FB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899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7EB6-0BC9-A645-A2EA-D54FFACD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2F49E-AB99-3946-9A7B-8E36A8B3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BBCF1-BBF3-5A4F-9562-0B926865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AE8B6-5419-7B43-A32F-175DFAB4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40B6-7FD6-3F4F-ADE9-CB0A3D79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1706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AF56-23A7-E94C-9996-94640343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4ADA-A0D3-F741-A940-257481447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E16BC-CC66-4443-ABE6-A28CB3330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EE412-CA29-734B-B82C-43ED1D4C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CE12A-22FB-7345-8491-8389AA12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DCF66-D077-F64E-8C1E-C38D191F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3115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9648-B4C9-B440-A3C2-64A76687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2F2DC-C052-9845-83B1-A456467C6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E33D8-47BB-FB48-B57F-FF32D04F2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F67B5-2A52-3A43-A728-17931848B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80D4A-2A78-5940-BA8A-ACCB18DB0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D367A-B582-6745-8CAB-6911F4E6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BDE1F-B434-8344-B4AE-917D7E42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BCBBF-B446-6E46-9451-758DC6FD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2787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2F24-69D1-144C-B32E-18B42BC0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98CD2-5E8F-F94C-B0B4-98B80F52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AE52C-E488-B04D-879E-30FBD8F8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4358B-8491-774A-85EB-869CD8DD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651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3C4FF-7591-AB44-902E-02DF2C04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01E6F-5C05-BD4D-9339-B03B75E2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BCECF-A3B7-A041-BB07-5F230BA9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0034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D66B-7B42-0541-A395-F4AC4553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5FFCA-3883-5946-BD93-5A7358F9F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94054-9E38-5C40-9800-6E515DCF4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273F4-3C07-A94A-A9BB-FB11EEC1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415A-933E-304C-87FA-E6323AF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A818F-E666-B64B-9CDF-29ED5358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5204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887A-6B53-E14A-97FB-3D0C51D4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6D909-DDE0-4F4F-A7AA-7E7A0A0B0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46C2-30FF-A04D-9A5D-BED57E83F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29AF4-E47D-0148-A727-D82157C7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FF5A6-96D9-2A42-AD97-123C5B08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3B85B-E07B-0946-B12E-CD8D15E0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894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48CA8-42B0-5F42-9484-44C6E29D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05BCA-7A8C-5843-81F7-DE7F5E873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4D70-AFA0-BA4E-A84F-1EE2AF7DC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662B-DE99-144A-8829-CB0B167668BE}" type="datetimeFigureOut">
              <a:rPr lang="en-CN" smtClean="0"/>
              <a:t>2021/8/30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3190-B896-4848-971D-BE6E88BCE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FC57-DD89-9D46-8096-9D005AB93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5585-A0F0-FA42-A7AC-B7EC5074145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40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F150DC-ADF0-1945-83C0-39A63130F050}"/>
              </a:ext>
            </a:extLst>
          </p:cNvPr>
          <p:cNvSpPr txBox="1"/>
          <p:nvPr/>
        </p:nvSpPr>
        <p:spPr>
          <a:xfrm>
            <a:off x="1321710" y="1982072"/>
            <a:ext cx="9548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NetSentry</a:t>
            </a:r>
            <a:r>
              <a:rPr lang="en-US" sz="3200" dirty="0">
                <a:latin typeface="+mj-lt"/>
              </a:rPr>
              <a:t>: A Deep Learning Approach to Detecting Incipient Large-scale Network Attacks</a:t>
            </a:r>
            <a:endParaRPr lang="en-CN" sz="3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0B29F-C07E-274D-802D-DF74717C1CC6}"/>
              </a:ext>
            </a:extLst>
          </p:cNvPr>
          <p:cNvSpPr txBox="1"/>
          <p:nvPr/>
        </p:nvSpPr>
        <p:spPr>
          <a:xfrm>
            <a:off x="5284880" y="3737156"/>
            <a:ext cx="162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Haoyu Liu</a:t>
            </a:r>
          </a:p>
        </p:txBody>
      </p:sp>
    </p:spTree>
    <p:extLst>
      <p:ext uri="{BB962C8B-B14F-4D97-AF65-F5344CB8AC3E}">
        <p14:creationId xmlns:p14="http://schemas.microsoft.com/office/powerpoint/2010/main" val="38737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EEEDA8F-5CAE-F743-A151-3FA78C103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63" y="1330253"/>
            <a:ext cx="6464386" cy="33269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3D636-4232-744C-81F0-A7B766B6E8E9}"/>
              </a:ext>
            </a:extLst>
          </p:cNvPr>
          <p:cNvSpPr txBox="1"/>
          <p:nvPr/>
        </p:nvSpPr>
        <p:spPr>
          <a:xfrm>
            <a:off x="434110" y="415636"/>
            <a:ext cx="6313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Bidirectional Asymmetric LSTM (Bi-ALSTM)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5BFA0B-E72B-8548-BEB6-D2955B67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3175871"/>
            <a:ext cx="3951432" cy="828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725EA7-DB3F-C345-8F1A-0C39769179CC}"/>
              </a:ext>
            </a:extLst>
          </p:cNvPr>
          <p:cNvSpPr txBox="1"/>
          <p:nvPr/>
        </p:nvSpPr>
        <p:spPr>
          <a:xfrm>
            <a:off x="7250546" y="262550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CN" dirty="0"/>
              <a:t>usion</a:t>
            </a:r>
            <a:r>
              <a:rPr lang="en-US" dirty="0"/>
              <a:t>:</a:t>
            </a:r>
            <a:endParaRPr lang="en-CN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02C76F-6BC3-3448-8C53-F04EDF6C593D}"/>
              </a:ext>
            </a:extLst>
          </p:cNvPr>
          <p:cNvSpPr/>
          <p:nvPr/>
        </p:nvSpPr>
        <p:spPr>
          <a:xfrm>
            <a:off x="3245277" y="1738954"/>
            <a:ext cx="994216" cy="3213906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803E1-AF77-1348-8BEB-029A04BED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318" y="4299547"/>
            <a:ext cx="3192182" cy="276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78A5D-0C6D-3A48-88C6-87CF16007794}"/>
              </a:ext>
            </a:extLst>
          </p:cNvPr>
          <p:cNvSpPr txBox="1"/>
          <p:nvPr/>
        </p:nvSpPr>
        <p:spPr>
          <a:xfrm>
            <a:off x="7399608" y="4253099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73383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5A4762-48AB-EC45-86A6-4442F44AF2FE}"/>
              </a:ext>
            </a:extLst>
          </p:cNvPr>
          <p:cNvSpPr txBox="1"/>
          <p:nvPr/>
        </p:nvSpPr>
        <p:spPr>
          <a:xfrm>
            <a:off x="434110" y="415636"/>
            <a:ext cx="7761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Evaluations – Bi-ALSTM (without data augmentation)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5F2005-46FC-1744-A7EC-8181EDC5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81" y="1318690"/>
            <a:ext cx="8128001" cy="2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6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5A4762-48AB-EC45-86A6-4442F44AF2FE}"/>
              </a:ext>
            </a:extLst>
          </p:cNvPr>
          <p:cNvSpPr txBox="1"/>
          <p:nvPr/>
        </p:nvSpPr>
        <p:spPr>
          <a:xfrm>
            <a:off x="434110" y="415636"/>
            <a:ext cx="502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Evaluations – Data Augmentation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478811-7372-1B48-A918-AD76A885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21" y="1058259"/>
            <a:ext cx="8655915" cy="53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3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9EF586-62B7-084B-8DA1-DFFCD07918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3780" y="2623412"/>
            <a:ext cx="97586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The Distinguishability of TLS Tunnel</a:t>
            </a:r>
            <a:endParaRPr lang="en-C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07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60294-2EB5-C94D-AD1A-662EC99B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29"/>
            <a:ext cx="10515600" cy="13248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CN" sz="2800" dirty="0">
                <a:solidFill>
                  <a:prstClr val="black"/>
                </a:solidFill>
                <a:ea typeface="+mn-ea"/>
                <a:cs typeface="+mn-cs"/>
              </a:rPr>
              <a:t>Background – TLS</a:t>
            </a:r>
            <a:r>
              <a:rPr lang="zh-CN" altLang="en-US" sz="28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CN" sz="2800" dirty="0">
                <a:solidFill>
                  <a:prstClr val="black"/>
                </a:solidFill>
                <a:ea typeface="+mn-ea"/>
                <a:cs typeface="+mn-cs"/>
              </a:rPr>
              <a:t>tunneling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4AF557C-7CAE-4549-86E4-18CA39FFA169}"/>
              </a:ext>
            </a:extLst>
          </p:cNvPr>
          <p:cNvSpPr/>
          <p:nvPr/>
        </p:nvSpPr>
        <p:spPr>
          <a:xfrm>
            <a:off x="1247297" y="3182471"/>
            <a:ext cx="1604682" cy="1102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9AE380-D9DB-BA45-AAD6-D70F3EC172FF}"/>
              </a:ext>
            </a:extLst>
          </p:cNvPr>
          <p:cNvSpPr/>
          <p:nvPr/>
        </p:nvSpPr>
        <p:spPr>
          <a:xfrm>
            <a:off x="1599402" y="3630781"/>
            <a:ext cx="838200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SOCKS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527FD-6992-8C43-BCE3-F1BA01AE406F}"/>
              </a:ext>
            </a:extLst>
          </p:cNvPr>
          <p:cNvSpPr txBox="1"/>
          <p:nvPr/>
        </p:nvSpPr>
        <p:spPr>
          <a:xfrm>
            <a:off x="1278433" y="3197344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Inbound Proxy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F47A4F-2096-2541-83FC-312853BDCC04}"/>
              </a:ext>
            </a:extLst>
          </p:cNvPr>
          <p:cNvSpPr/>
          <p:nvPr/>
        </p:nvSpPr>
        <p:spPr>
          <a:xfrm>
            <a:off x="3395863" y="3182471"/>
            <a:ext cx="1604682" cy="1102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4B77D4-49DE-8745-8EBB-B5F37290193B}"/>
              </a:ext>
            </a:extLst>
          </p:cNvPr>
          <p:cNvSpPr/>
          <p:nvPr/>
        </p:nvSpPr>
        <p:spPr>
          <a:xfrm>
            <a:off x="3791716" y="3654545"/>
            <a:ext cx="838200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HTTP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01206-DD15-2A48-A87B-453AB46FD1FA}"/>
              </a:ext>
            </a:extLst>
          </p:cNvPr>
          <p:cNvSpPr txBox="1"/>
          <p:nvPr/>
        </p:nvSpPr>
        <p:spPr>
          <a:xfrm>
            <a:off x="3348799" y="321249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Outbound Proxy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21BCEE-B03D-0947-931D-2E6FC226954D}"/>
              </a:ext>
            </a:extLst>
          </p:cNvPr>
          <p:cNvSpPr/>
          <p:nvPr/>
        </p:nvSpPr>
        <p:spPr>
          <a:xfrm>
            <a:off x="7557247" y="3182471"/>
            <a:ext cx="1604682" cy="1102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3D35D5-118A-6446-8E62-33B9C2DBDED8}"/>
              </a:ext>
            </a:extLst>
          </p:cNvPr>
          <p:cNvSpPr/>
          <p:nvPr/>
        </p:nvSpPr>
        <p:spPr>
          <a:xfrm>
            <a:off x="7940488" y="3635189"/>
            <a:ext cx="838200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HTTP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1376D-1F04-DB4D-A4A5-577E9B611635}"/>
              </a:ext>
            </a:extLst>
          </p:cNvPr>
          <p:cNvSpPr txBox="1"/>
          <p:nvPr/>
        </p:nvSpPr>
        <p:spPr>
          <a:xfrm>
            <a:off x="7619519" y="320175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Inbound Proxy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4218AEB-80EC-8B47-872E-19233693590B}"/>
              </a:ext>
            </a:extLst>
          </p:cNvPr>
          <p:cNvSpPr/>
          <p:nvPr/>
        </p:nvSpPr>
        <p:spPr>
          <a:xfrm>
            <a:off x="9224201" y="3182471"/>
            <a:ext cx="1604682" cy="1102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59B342-11C1-9044-A342-33785EB0F26C}"/>
              </a:ext>
            </a:extLst>
          </p:cNvPr>
          <p:cNvSpPr/>
          <p:nvPr/>
        </p:nvSpPr>
        <p:spPr>
          <a:xfrm>
            <a:off x="9607442" y="3635189"/>
            <a:ext cx="838200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TCP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778A2-1A81-204A-8AA2-EC8F3BF127D1}"/>
              </a:ext>
            </a:extLst>
          </p:cNvPr>
          <p:cNvSpPr txBox="1"/>
          <p:nvPr/>
        </p:nvSpPr>
        <p:spPr>
          <a:xfrm>
            <a:off x="9161929" y="321249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Outbound Proxy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4755DC-CF5B-3542-91C7-CE76B1EE7BA9}"/>
              </a:ext>
            </a:extLst>
          </p:cNvPr>
          <p:cNvSpPr/>
          <p:nvPr/>
        </p:nvSpPr>
        <p:spPr>
          <a:xfrm>
            <a:off x="2159531" y="1815231"/>
            <a:ext cx="1914446" cy="11026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A217B3-CA75-EA4F-962F-12AB9A33D5F4}"/>
              </a:ext>
            </a:extLst>
          </p:cNvPr>
          <p:cNvSpPr txBox="1"/>
          <p:nvPr/>
        </p:nvSpPr>
        <p:spPr>
          <a:xfrm>
            <a:off x="2449360" y="1915002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Applications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22630B-939D-5C4C-8278-26020E56D548}"/>
              </a:ext>
            </a:extLst>
          </p:cNvPr>
          <p:cNvSpPr/>
          <p:nvPr/>
        </p:nvSpPr>
        <p:spPr>
          <a:xfrm>
            <a:off x="2340046" y="2354280"/>
            <a:ext cx="805343" cy="3693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00" dirty="0"/>
              <a:t>Chrome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AD6563-114A-D64A-B83B-FB69716A2782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2509387"/>
            <a:ext cx="1399457" cy="139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E10CCD-AA1C-8845-94FD-04D92337AAAC}"/>
              </a:ext>
            </a:extLst>
          </p:cNvPr>
          <p:cNvCxnSpPr>
            <a:cxnSpLocks/>
          </p:cNvCxnSpPr>
          <p:nvPr/>
        </p:nvCxnSpPr>
        <p:spPr>
          <a:xfrm flipV="1">
            <a:off x="838200" y="2509387"/>
            <a:ext cx="0" cy="1378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B6B5AB-89B3-DB41-8DFF-7BE16AE31F82}"/>
              </a:ext>
            </a:extLst>
          </p:cNvPr>
          <p:cNvCxnSpPr/>
          <p:nvPr/>
        </p:nvCxnSpPr>
        <p:spPr>
          <a:xfrm>
            <a:off x="838200" y="3887627"/>
            <a:ext cx="7612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52C108-0F8A-7845-9B2E-75AC23DFC295}"/>
              </a:ext>
            </a:extLst>
          </p:cNvPr>
          <p:cNvCxnSpPr>
            <a:cxnSpLocks/>
          </p:cNvCxnSpPr>
          <p:nvPr/>
        </p:nvCxnSpPr>
        <p:spPr>
          <a:xfrm>
            <a:off x="2471378" y="3887627"/>
            <a:ext cx="13203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082567D-0A5E-1B45-A274-272041680C47}"/>
              </a:ext>
            </a:extLst>
          </p:cNvPr>
          <p:cNvCxnSpPr>
            <a:cxnSpLocks/>
          </p:cNvCxnSpPr>
          <p:nvPr/>
        </p:nvCxnSpPr>
        <p:spPr>
          <a:xfrm>
            <a:off x="4775662" y="3887627"/>
            <a:ext cx="30373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F7AA4D6-889C-EF4E-8CD9-0EF035D88D25}"/>
              </a:ext>
            </a:extLst>
          </p:cNvPr>
          <p:cNvCxnSpPr>
            <a:cxnSpLocks/>
          </p:cNvCxnSpPr>
          <p:nvPr/>
        </p:nvCxnSpPr>
        <p:spPr>
          <a:xfrm>
            <a:off x="8796631" y="3894134"/>
            <a:ext cx="8224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4C3A7EA-239F-6844-B72D-54858B686F88}"/>
              </a:ext>
            </a:extLst>
          </p:cNvPr>
          <p:cNvSpPr/>
          <p:nvPr/>
        </p:nvSpPr>
        <p:spPr>
          <a:xfrm>
            <a:off x="3207012" y="2344250"/>
            <a:ext cx="805343" cy="3693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00" dirty="0"/>
              <a:t>Mail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34C419-243C-5346-8F36-184642A141E5}"/>
              </a:ext>
            </a:extLst>
          </p:cNvPr>
          <p:cNvCxnSpPr>
            <a:cxnSpLocks/>
          </p:cNvCxnSpPr>
          <p:nvPr/>
        </p:nvCxnSpPr>
        <p:spPr>
          <a:xfrm flipH="1">
            <a:off x="10546080" y="3894134"/>
            <a:ext cx="9245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1D8ACF-49E5-3343-B836-0F45B5BB151C}"/>
              </a:ext>
            </a:extLst>
          </p:cNvPr>
          <p:cNvCxnSpPr>
            <a:cxnSpLocks/>
          </p:cNvCxnSpPr>
          <p:nvPr/>
        </p:nvCxnSpPr>
        <p:spPr>
          <a:xfrm flipV="1">
            <a:off x="11470640" y="2523376"/>
            <a:ext cx="0" cy="1378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3FB68A-1AD5-5F4B-8E91-DC322AFC5DC3}"/>
              </a:ext>
            </a:extLst>
          </p:cNvPr>
          <p:cNvCxnSpPr>
            <a:cxnSpLocks/>
          </p:cNvCxnSpPr>
          <p:nvPr/>
        </p:nvCxnSpPr>
        <p:spPr>
          <a:xfrm flipH="1" flipV="1">
            <a:off x="10373360" y="1402080"/>
            <a:ext cx="1097280" cy="1121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F95AFFB-6F54-4C47-8181-DA10C7B9173A}"/>
              </a:ext>
            </a:extLst>
          </p:cNvPr>
          <p:cNvSpPr/>
          <p:nvPr/>
        </p:nvSpPr>
        <p:spPr>
          <a:xfrm>
            <a:off x="630258" y="1362629"/>
            <a:ext cx="4514090" cy="327152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42C335-D36F-0049-9D89-62ECD893EE61}"/>
              </a:ext>
            </a:extLst>
          </p:cNvPr>
          <p:cNvSpPr txBox="1"/>
          <p:nvPr/>
        </p:nvSpPr>
        <p:spPr>
          <a:xfrm>
            <a:off x="821141" y="1401736"/>
            <a:ext cx="16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ensored Client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2CA0113-501C-9F47-80D1-6CB19D882742}"/>
              </a:ext>
            </a:extLst>
          </p:cNvPr>
          <p:cNvSpPr/>
          <p:nvPr/>
        </p:nvSpPr>
        <p:spPr>
          <a:xfrm>
            <a:off x="7397430" y="2428243"/>
            <a:ext cx="3798890" cy="212343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4BE9A5-7A43-3E42-8853-A8AE177467A7}"/>
              </a:ext>
            </a:extLst>
          </p:cNvPr>
          <p:cNvSpPr txBox="1"/>
          <p:nvPr/>
        </p:nvSpPr>
        <p:spPr>
          <a:xfrm>
            <a:off x="8711314" y="2586703"/>
            <a:ext cx="13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Proxy server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5D46F2B-464C-B84D-8D25-F06FEAC55608}"/>
              </a:ext>
            </a:extLst>
          </p:cNvPr>
          <p:cNvSpPr/>
          <p:nvPr/>
        </p:nvSpPr>
        <p:spPr>
          <a:xfrm>
            <a:off x="5288151" y="3182471"/>
            <a:ext cx="1901659" cy="110265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B8E2351-922A-AE4A-B4B4-3A519848CCB6}"/>
              </a:ext>
            </a:extLst>
          </p:cNvPr>
          <p:cNvSpPr txBox="1"/>
          <p:nvPr/>
        </p:nvSpPr>
        <p:spPr>
          <a:xfrm>
            <a:off x="5616689" y="3499404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TLS Tunnel</a:t>
            </a:r>
          </a:p>
        </p:txBody>
      </p:sp>
      <p:sp>
        <p:nvSpPr>
          <p:cNvPr id="66" name="Cloud 65">
            <a:extLst>
              <a:ext uri="{FF2B5EF4-FFF2-40B4-BE49-F238E27FC236}">
                <a16:creationId xmlns:a16="http://schemas.microsoft.com/office/drawing/2014/main" id="{A50B48AF-F232-704C-8067-E26E38823331}"/>
              </a:ext>
            </a:extLst>
          </p:cNvPr>
          <p:cNvSpPr/>
          <p:nvPr/>
        </p:nvSpPr>
        <p:spPr>
          <a:xfrm>
            <a:off x="8796630" y="1005840"/>
            <a:ext cx="1485289" cy="90011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ED5D93-2EE9-7744-91E2-D03BBBA72CF7}"/>
              </a:ext>
            </a:extLst>
          </p:cNvPr>
          <p:cNvSpPr txBox="1"/>
          <p:nvPr/>
        </p:nvSpPr>
        <p:spPr>
          <a:xfrm>
            <a:off x="9161929" y="124975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Cloud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8D20B0C-5025-2042-B631-B2EF3EFEF4C2}"/>
              </a:ext>
            </a:extLst>
          </p:cNvPr>
          <p:cNvCxnSpPr/>
          <p:nvPr/>
        </p:nvCxnSpPr>
        <p:spPr>
          <a:xfrm>
            <a:off x="6238980" y="873760"/>
            <a:ext cx="0" cy="44297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FCCAA67-BAB8-FE4B-AD35-B6FC26CEECE7}"/>
              </a:ext>
            </a:extLst>
          </p:cNvPr>
          <p:cNvSpPr/>
          <p:nvPr/>
        </p:nvSpPr>
        <p:spPr>
          <a:xfrm>
            <a:off x="1201655" y="2971250"/>
            <a:ext cx="3942689" cy="148250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FF1D65-BCB6-6444-9A5D-91B3D5030602}"/>
              </a:ext>
            </a:extLst>
          </p:cNvPr>
          <p:cNvSpPr txBox="1"/>
          <p:nvPr/>
        </p:nvSpPr>
        <p:spPr>
          <a:xfrm>
            <a:off x="2535742" y="2929655"/>
            <a:ext cx="126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Proxy client</a:t>
            </a:r>
          </a:p>
        </p:txBody>
      </p:sp>
    </p:spTree>
    <p:extLst>
      <p:ext uri="{BB962C8B-B14F-4D97-AF65-F5344CB8AC3E}">
        <p14:creationId xmlns:p14="http://schemas.microsoft.com/office/powerpoint/2010/main" val="373523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60294-2EB5-C94D-AD1A-662EC99B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29"/>
            <a:ext cx="10515600" cy="13248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CN" sz="2800" dirty="0">
                <a:solidFill>
                  <a:prstClr val="black"/>
                </a:solidFill>
                <a:ea typeface="+mn-ea"/>
                <a:cs typeface="+mn-cs"/>
              </a:rPr>
              <a:t>Background – TLS</a:t>
            </a:r>
            <a:r>
              <a:rPr lang="zh-CN" altLang="en-US" sz="28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CN" sz="2800" dirty="0">
                <a:solidFill>
                  <a:prstClr val="black"/>
                </a:solidFill>
                <a:ea typeface="+mn-ea"/>
                <a:cs typeface="+mn-cs"/>
              </a:rPr>
              <a:t>tunneling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B1748-8507-134D-814A-2BA90C8EC6EC}"/>
              </a:ext>
            </a:extLst>
          </p:cNvPr>
          <p:cNvSpPr txBox="1"/>
          <p:nvPr/>
        </p:nvSpPr>
        <p:spPr>
          <a:xfrm>
            <a:off x="568960" y="1096217"/>
            <a:ext cx="327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Fingerprints in TLS handshake [1]</a:t>
            </a:r>
            <a:endParaRPr lang="en-CN" dirty="0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79F02C3C-D49A-D24C-8069-B4086EA9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826548"/>
            <a:ext cx="5828813" cy="341376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6FC4C57-A1EA-C94F-93F8-096B9A6B5094}"/>
              </a:ext>
            </a:extLst>
          </p:cNvPr>
          <p:cNvSpPr/>
          <p:nvPr/>
        </p:nvSpPr>
        <p:spPr>
          <a:xfrm>
            <a:off x="1798320" y="5033973"/>
            <a:ext cx="1188720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242FF90-1ED7-A946-AB21-523A585C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022" y="1910080"/>
            <a:ext cx="5398377" cy="204724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206B98-EE28-2544-A166-BE6266F7868F}"/>
              </a:ext>
            </a:extLst>
          </p:cNvPr>
          <p:cNvSpPr txBox="1"/>
          <p:nvPr/>
        </p:nvSpPr>
        <p:spPr>
          <a:xfrm>
            <a:off x="6502400" y="1163636"/>
            <a:ext cx="20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 Fronting [2]</a:t>
            </a:r>
            <a:endParaRPr lang="en-C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2863E-01EE-B548-87E0-812A4E83B4E5}"/>
              </a:ext>
            </a:extLst>
          </p:cNvPr>
          <p:cNvSpPr txBox="1"/>
          <p:nvPr/>
        </p:nvSpPr>
        <p:spPr>
          <a:xfrm>
            <a:off x="741680" y="5432754"/>
            <a:ext cx="719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/>
              <a:t>[1]. </a:t>
            </a:r>
            <a:r>
              <a:rPr lang="en-US" sz="1400" dirty="0" err="1"/>
              <a:t>Frolov</a:t>
            </a:r>
            <a:r>
              <a:rPr lang="en-US" sz="1400" dirty="0"/>
              <a:t>, Sergey, and Eric </a:t>
            </a:r>
            <a:r>
              <a:rPr lang="en-US" sz="1400" dirty="0" err="1"/>
              <a:t>Wustrow</a:t>
            </a:r>
            <a:r>
              <a:rPr lang="en-US" sz="1400" dirty="0"/>
              <a:t>. "The use of TLS in Censorship Circumvention." </a:t>
            </a:r>
            <a:r>
              <a:rPr lang="en-US" sz="1400" i="1" dirty="0"/>
              <a:t>NDSS</a:t>
            </a:r>
            <a:r>
              <a:rPr lang="en-US" sz="1400" dirty="0"/>
              <a:t>. 2019.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C84F37-A727-AA4A-B16F-302E9F1B7D0B}"/>
              </a:ext>
            </a:extLst>
          </p:cNvPr>
          <p:cNvSpPr txBox="1"/>
          <p:nvPr/>
        </p:nvSpPr>
        <p:spPr>
          <a:xfrm>
            <a:off x="729649" y="5787759"/>
            <a:ext cx="106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[2]. Fifield, David, et al. "Blocking-resistant communication through domain fronting." Proc. Priv. Enhancing Technol(PETS). 2015.2 (2015): 46-64.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7701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43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60294-2EB5-C94D-AD1A-662EC99B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29"/>
            <a:ext cx="9337040" cy="93336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Statistical Differences between TLS tunnel and HTTPS</a:t>
            </a:r>
            <a:endParaRPr lang="en-CN" sz="2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482F621-D6D5-F145-873A-01EED8BD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43" y="967069"/>
            <a:ext cx="8253997" cy="589093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BC8642-5282-2247-AA5C-CDDE8BF18730}"/>
              </a:ext>
            </a:extLst>
          </p:cNvPr>
          <p:cNvCxnSpPr>
            <a:cxnSpLocks/>
          </p:cNvCxnSpPr>
          <p:nvPr/>
        </p:nvCxnSpPr>
        <p:spPr>
          <a:xfrm>
            <a:off x="5492531" y="817776"/>
            <a:ext cx="0" cy="604022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3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9FD66B-568E-BC4B-A7BA-DE50B33B0F2D}"/>
              </a:ext>
            </a:extLst>
          </p:cNvPr>
          <p:cNvSpPr txBox="1"/>
          <p:nvPr/>
        </p:nvSpPr>
        <p:spPr>
          <a:xfrm>
            <a:off x="2037694" y="1877868"/>
            <a:ext cx="191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Botnet C&amp;C 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33A39-F421-024E-865F-39FE2FDFAAC4}"/>
              </a:ext>
            </a:extLst>
          </p:cNvPr>
          <p:cNvSpPr txBox="1"/>
          <p:nvPr/>
        </p:nvSpPr>
        <p:spPr>
          <a:xfrm>
            <a:off x="8686758" y="57869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DoS/DDoS</a:t>
            </a:r>
          </a:p>
        </p:txBody>
      </p:sp>
      <p:pic>
        <p:nvPicPr>
          <p:cNvPr id="11" name="Picture 10" descr="A picture containing screenshot, map&#10;&#10;Description automatically generated">
            <a:extLst>
              <a:ext uri="{FF2B5EF4-FFF2-40B4-BE49-F238E27FC236}">
                <a16:creationId xmlns:a16="http://schemas.microsoft.com/office/drawing/2014/main" id="{0AE89474-82AA-F849-8432-03FB22F56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704" y="3872223"/>
            <a:ext cx="4327800" cy="2494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9D0AF4-F41C-8843-9674-53BC1E37EF61}"/>
              </a:ext>
            </a:extLst>
          </p:cNvPr>
          <p:cNvSpPr txBox="1"/>
          <p:nvPr/>
        </p:nvSpPr>
        <p:spPr>
          <a:xfrm>
            <a:off x="8347147" y="3338126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Ransomware 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6115A-67E3-364D-816D-68F1B4826DEB}"/>
              </a:ext>
            </a:extLst>
          </p:cNvPr>
          <p:cNvSpPr txBox="1"/>
          <p:nvPr/>
        </p:nvSpPr>
        <p:spPr>
          <a:xfrm>
            <a:off x="435939" y="412601"/>
            <a:ext cx="4252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High-profile network attacks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70D1E08-F5AF-D846-BA17-927EBC48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04" y="994631"/>
            <a:ext cx="4327800" cy="208011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7EECB91-DEE5-8C40-92F5-705CC3AD4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1" y="2503464"/>
            <a:ext cx="6468468" cy="185107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3519A7-FDF1-D444-A98E-36EA371856BE}"/>
              </a:ext>
            </a:extLst>
          </p:cNvPr>
          <p:cNvSpPr/>
          <p:nvPr/>
        </p:nvSpPr>
        <p:spPr>
          <a:xfrm>
            <a:off x="2393576" y="3191435"/>
            <a:ext cx="797859" cy="237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6BB7A0-9A69-B741-836A-462826B086A8}"/>
              </a:ext>
            </a:extLst>
          </p:cNvPr>
          <p:cNvSpPr/>
          <p:nvPr/>
        </p:nvSpPr>
        <p:spPr>
          <a:xfrm>
            <a:off x="2393575" y="3469893"/>
            <a:ext cx="797859" cy="237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E0E092-DEFE-DF43-BD56-2F942E5C4010}"/>
              </a:ext>
            </a:extLst>
          </p:cNvPr>
          <p:cNvSpPr/>
          <p:nvPr/>
        </p:nvSpPr>
        <p:spPr>
          <a:xfrm>
            <a:off x="2393574" y="4089739"/>
            <a:ext cx="797859" cy="237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154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B8A21E-544F-4845-9CD5-2407F1E1FEA4}"/>
              </a:ext>
            </a:extLst>
          </p:cNvPr>
          <p:cNvSpPr txBox="1"/>
          <p:nvPr/>
        </p:nvSpPr>
        <p:spPr>
          <a:xfrm>
            <a:off x="534838" y="267419"/>
            <a:ext cx="391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Existing Countermeasures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4EDBB-51AE-8C44-96FE-1B5202D16FBC}"/>
              </a:ext>
            </a:extLst>
          </p:cNvPr>
          <p:cNvSpPr txBox="1"/>
          <p:nvPr/>
        </p:nvSpPr>
        <p:spPr>
          <a:xfrm>
            <a:off x="1026543" y="1414732"/>
            <a:ext cx="6948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Rule-based network-based Intrusion Detection Systems (NIDS)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CN" dirty="0">
                <a:solidFill>
                  <a:srgbClr val="FF0000"/>
                </a:solidFill>
              </a:rPr>
              <a:t>rone to circumvention [1]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CN" dirty="0">
                <a:solidFill>
                  <a:srgbClr val="FF0000"/>
                </a:solidFill>
              </a:rPr>
              <a:t>eavily rely on expert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4862E-F82D-BB42-ADAE-489643810892}"/>
              </a:ext>
            </a:extLst>
          </p:cNvPr>
          <p:cNvSpPr txBox="1"/>
          <p:nvPr/>
        </p:nvSpPr>
        <p:spPr>
          <a:xfrm>
            <a:off x="1026543" y="3188898"/>
            <a:ext cx="49170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Existing </a:t>
            </a:r>
            <a:r>
              <a:rPr lang="en-CN" sz="2000" dirty="0"/>
              <a:t>ML/DL-based NIDS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CN" dirty="0"/>
              <a:t>earn the statistical patterns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Vague threat modelling and methodology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Lack of comprehensive evaluations  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0E75F-A29B-9141-B401-8393C3B9DDE5}"/>
              </a:ext>
            </a:extLst>
          </p:cNvPr>
          <p:cNvSpPr txBox="1"/>
          <p:nvPr/>
        </p:nvSpPr>
        <p:spPr>
          <a:xfrm>
            <a:off x="534838" y="5754254"/>
            <a:ext cx="10104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L. Bilge and T. </a:t>
            </a:r>
            <a:r>
              <a:rPr lang="en-US" sz="1400" dirty="0" err="1"/>
              <a:t>Dumitras</a:t>
            </a:r>
            <a:r>
              <a:rPr lang="en-US" sz="1400" dirty="0"/>
              <a:t> ̧, “Before we knew it: An empirical study of zero-day attacks in the real world,” </a:t>
            </a:r>
            <a:r>
              <a:rPr lang="en-US" sz="1400" dirty="0" err="1"/>
              <a:t>inProceedings</a:t>
            </a:r>
            <a:r>
              <a:rPr lang="en-US" sz="1400" dirty="0"/>
              <a:t> of the 2012 ACM Conference on Computer and Communications Security, p. 833–844.</a:t>
            </a:r>
            <a:endParaRPr lang="en-CN" sz="1400" dirty="0"/>
          </a:p>
        </p:txBody>
      </p:sp>
    </p:spTree>
    <p:extLst>
      <p:ext uri="{BB962C8B-B14F-4D97-AF65-F5344CB8AC3E}">
        <p14:creationId xmlns:p14="http://schemas.microsoft.com/office/powerpoint/2010/main" val="25568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04862E-F82D-BB42-ADAE-489643810892}"/>
              </a:ext>
            </a:extLst>
          </p:cNvPr>
          <p:cNvSpPr txBox="1"/>
          <p:nvPr/>
        </p:nvSpPr>
        <p:spPr>
          <a:xfrm>
            <a:off x="0" y="143774"/>
            <a:ext cx="694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+mj-lt"/>
              </a:rPr>
              <a:t>Vague threat modelling and methodology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8F5E7-5C5E-AF44-B7FE-9DD5D8757FFD}"/>
              </a:ext>
            </a:extLst>
          </p:cNvPr>
          <p:cNvSpPr txBox="1"/>
          <p:nvPr/>
        </p:nvSpPr>
        <p:spPr>
          <a:xfrm>
            <a:off x="890858" y="604269"/>
            <a:ext cx="7539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Semi-supervised methods:</a:t>
            </a:r>
          </a:p>
          <a:p>
            <a:endParaRPr lang="en-CN" dirty="0"/>
          </a:p>
          <a:p>
            <a:r>
              <a:rPr lang="en-CN" dirty="0"/>
              <a:t>Assumption: The statisical patterns of the benign deviate from the malicious</a:t>
            </a:r>
          </a:p>
          <a:p>
            <a:endParaRPr lang="en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Reconstruction-based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i="1" dirty="0"/>
              <a:t>Yisroel Mirsky, Tomer </a:t>
            </a:r>
            <a:r>
              <a:rPr lang="en-US" sz="1200" i="1" dirty="0" err="1"/>
              <a:t>Doitshman</a:t>
            </a:r>
            <a:r>
              <a:rPr lang="en-US" sz="1200" i="1" dirty="0"/>
              <a:t>, Yuval </a:t>
            </a:r>
            <a:r>
              <a:rPr lang="en-US" sz="1200" i="1" dirty="0" err="1"/>
              <a:t>Elovici</a:t>
            </a:r>
            <a:r>
              <a:rPr lang="en-US" sz="1200" i="1" dirty="0"/>
              <a:t>, and Asaf Shabtai, "Kitsune: </a:t>
            </a:r>
            <a:r>
              <a:rPr lang="en-US" sz="1200" i="1" dirty="0">
                <a:solidFill>
                  <a:srgbClr val="FF0000"/>
                </a:solidFill>
              </a:rPr>
              <a:t>An Ensemble of Autoencoders </a:t>
            </a:r>
            <a:r>
              <a:rPr lang="en-US" sz="1200" i="1" dirty="0"/>
              <a:t>for Online Network Intrusion Detection", Network and Distributed System Security Symposium 2018 (NDSS'18)</a:t>
            </a:r>
            <a:endParaRPr lang="en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CN" dirty="0"/>
              <a:t>tatistical-based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Zong</a:t>
            </a:r>
            <a:r>
              <a:rPr lang="en-US" sz="1200" dirty="0"/>
              <a:t>, Bo, Qi Song, Martin </a:t>
            </a:r>
            <a:r>
              <a:rPr lang="en-US" sz="1200" dirty="0" err="1"/>
              <a:t>Renqiang</a:t>
            </a:r>
            <a:r>
              <a:rPr lang="en-US" sz="1200" dirty="0"/>
              <a:t> Min, Wei Cheng, Cristian </a:t>
            </a:r>
            <a:r>
              <a:rPr lang="en-US" sz="1200" dirty="0" err="1"/>
              <a:t>Lumezanu</a:t>
            </a:r>
            <a:r>
              <a:rPr lang="en-US" sz="1200" dirty="0"/>
              <a:t>, </a:t>
            </a:r>
            <a:r>
              <a:rPr lang="en-US" sz="1200" dirty="0" err="1"/>
              <a:t>Daeki</a:t>
            </a:r>
            <a:r>
              <a:rPr lang="en-US" sz="1200" dirty="0"/>
              <a:t> Cho, and Haifeng Chen. "Deep autoencoding </a:t>
            </a:r>
            <a:r>
              <a:rPr lang="en-US" sz="1200" dirty="0">
                <a:solidFill>
                  <a:srgbClr val="FF0000"/>
                </a:solidFill>
              </a:rPr>
              <a:t>gaussian mixture model </a:t>
            </a:r>
            <a:r>
              <a:rPr lang="en-US" sz="1200" dirty="0"/>
              <a:t>for unsupervised anomaly detection." In </a:t>
            </a:r>
            <a:r>
              <a:rPr lang="en-US" sz="1200" i="1" dirty="0"/>
              <a:t>International Conference on Learning Representations</a:t>
            </a:r>
            <a:r>
              <a:rPr lang="en-US" sz="1200" dirty="0"/>
              <a:t>. 2018.</a:t>
            </a:r>
            <a:endParaRPr lang="en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CN" dirty="0"/>
              <a:t>eural-net-based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Ruff, L., </a:t>
            </a:r>
            <a:r>
              <a:rPr lang="en-US" sz="1200" dirty="0" err="1"/>
              <a:t>Vandermeulen</a:t>
            </a:r>
            <a:r>
              <a:rPr lang="en-US" sz="1200" dirty="0"/>
              <a:t>, R., </a:t>
            </a:r>
            <a:r>
              <a:rPr lang="en-US" sz="1200" dirty="0" err="1"/>
              <a:t>Goernitz</a:t>
            </a:r>
            <a:r>
              <a:rPr lang="en-US" sz="1200" dirty="0"/>
              <a:t>, N., </a:t>
            </a:r>
            <a:r>
              <a:rPr lang="en-US" sz="1200" dirty="0" err="1"/>
              <a:t>Deecke</a:t>
            </a:r>
            <a:r>
              <a:rPr lang="en-US" sz="1200" dirty="0"/>
              <a:t>, L., Siddiqui, S.A., Binder, A., Müller, E. &amp; </a:t>
            </a:r>
            <a:r>
              <a:rPr lang="en-US" sz="1200" dirty="0" err="1"/>
              <a:t>Kloft</a:t>
            </a:r>
            <a:r>
              <a:rPr lang="en-US" sz="1200" dirty="0"/>
              <a:t>, M.. (2018). </a:t>
            </a:r>
            <a:r>
              <a:rPr lang="en-US" sz="1200" dirty="0">
                <a:solidFill>
                  <a:srgbClr val="FF0000"/>
                </a:solidFill>
              </a:rPr>
              <a:t>Deep One-Class Classification</a:t>
            </a:r>
            <a:r>
              <a:rPr lang="en-US" sz="1200" dirty="0"/>
              <a:t>. </a:t>
            </a:r>
            <a:r>
              <a:rPr lang="en-US" sz="1200" i="1" dirty="0"/>
              <a:t>Proceedings of the 35th International Conference on Machine Learning, in PMLR</a:t>
            </a:r>
            <a:r>
              <a:rPr lang="en-US" sz="1200" dirty="0"/>
              <a:t> 80:4393-4402 </a:t>
            </a:r>
            <a:br>
              <a:rPr lang="en-US" dirty="0"/>
            </a:br>
            <a:endParaRPr lang="en-CN" dirty="0"/>
          </a:p>
        </p:txBody>
      </p:sp>
      <p:pic>
        <p:nvPicPr>
          <p:cNvPr id="8" name="Picture 7" descr="A picture containing photo, items, different, sitting&#10;&#10;Description automatically generated">
            <a:extLst>
              <a:ext uri="{FF2B5EF4-FFF2-40B4-BE49-F238E27FC236}">
                <a16:creationId xmlns:a16="http://schemas.microsoft.com/office/drawing/2014/main" id="{F048C004-5389-E14D-A783-842EEC01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29" y="4352812"/>
            <a:ext cx="4002118" cy="2239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2D972-9DF6-B543-B950-C223C9F4C494}"/>
              </a:ext>
            </a:extLst>
          </p:cNvPr>
          <p:cNvSpPr txBox="1"/>
          <p:nvPr/>
        </p:nvSpPr>
        <p:spPr>
          <a:xfrm>
            <a:off x="7358332" y="4485735"/>
            <a:ext cx="3251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Benign Traffic:</a:t>
            </a:r>
          </a:p>
          <a:p>
            <a:r>
              <a:rPr lang="en-US" dirty="0"/>
              <a:t>D</a:t>
            </a:r>
            <a:r>
              <a:rPr lang="en-CN" dirty="0"/>
              <a:t>ownloading, gaming, browsing,</a:t>
            </a:r>
          </a:p>
          <a:p>
            <a:r>
              <a:rPr lang="en-US" dirty="0"/>
              <a:t>S</a:t>
            </a:r>
            <a:r>
              <a:rPr lang="en-CN" dirty="0"/>
              <a:t>treaming, bittorrent…</a:t>
            </a:r>
          </a:p>
        </p:txBody>
      </p:sp>
    </p:spTree>
    <p:extLst>
      <p:ext uri="{BB962C8B-B14F-4D97-AF65-F5344CB8AC3E}">
        <p14:creationId xmlns:p14="http://schemas.microsoft.com/office/powerpoint/2010/main" val="24636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6DBC22-9817-1F43-862C-A173A9EA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327" y="1654005"/>
            <a:ext cx="5041255" cy="5491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DF928-294F-2940-A537-248DDA1515E7}"/>
              </a:ext>
            </a:extLst>
          </p:cNvPr>
          <p:cNvSpPr txBox="1"/>
          <p:nvPr/>
        </p:nvSpPr>
        <p:spPr>
          <a:xfrm>
            <a:off x="473409" y="386621"/>
            <a:ext cx="7796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Performance on an up-to-date cyber security dataset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6E420C6-07BC-5444-A57B-20E80964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28" y="2239547"/>
            <a:ext cx="5041256" cy="1058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43DD1-9F5F-5547-A9AE-D3BAF4E73F80}"/>
              </a:ext>
            </a:extLst>
          </p:cNvPr>
          <p:cNvSpPr txBox="1"/>
          <p:nvPr/>
        </p:nvSpPr>
        <p:spPr>
          <a:xfrm>
            <a:off x="1371600" y="329807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CN" dirty="0"/>
              <a:t>tatistical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20730-DF22-B840-BC03-15FF0ED6F44D}"/>
              </a:ext>
            </a:extLst>
          </p:cNvPr>
          <p:cNvSpPr txBox="1"/>
          <p:nvPr/>
        </p:nvSpPr>
        <p:spPr>
          <a:xfrm>
            <a:off x="1110091" y="273154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CN" dirty="0"/>
              <a:t>eural-net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F4C78-2505-DE4E-AEA9-053DF73A4E3E}"/>
              </a:ext>
            </a:extLst>
          </p:cNvPr>
          <p:cNvSpPr txBox="1"/>
          <p:nvPr/>
        </p:nvSpPr>
        <p:spPr>
          <a:xfrm>
            <a:off x="836575" y="2174830"/>
            <a:ext cx="15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reconstruction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95320C-EE43-DC46-909C-9DEF82BD35D8}"/>
              </a:ext>
            </a:extLst>
          </p:cNvPr>
          <p:cNvCxnSpPr>
            <a:stCxn id="2" idx="3"/>
          </p:cNvCxnSpPr>
          <p:nvPr/>
        </p:nvCxnSpPr>
        <p:spPr>
          <a:xfrm flipV="1">
            <a:off x="2502038" y="3209365"/>
            <a:ext cx="906289" cy="27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675C90-70B8-7649-B87A-CE3DE7D434F0}"/>
              </a:ext>
            </a:extLst>
          </p:cNvPr>
          <p:cNvCxnSpPr>
            <a:stCxn id="3" idx="3"/>
          </p:cNvCxnSpPr>
          <p:nvPr/>
        </p:nvCxnSpPr>
        <p:spPr>
          <a:xfrm flipV="1">
            <a:off x="2303046" y="2635624"/>
            <a:ext cx="1105281" cy="280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170EE9-D701-664A-BCB1-685570A54E30}"/>
              </a:ext>
            </a:extLst>
          </p:cNvPr>
          <p:cNvCxnSpPr>
            <a:stCxn id="4" idx="3"/>
          </p:cNvCxnSpPr>
          <p:nvPr/>
        </p:nvCxnSpPr>
        <p:spPr>
          <a:xfrm>
            <a:off x="2390718" y="2359496"/>
            <a:ext cx="1017609" cy="31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62214B-DA60-BE44-9D65-06FE54F67682}"/>
              </a:ext>
            </a:extLst>
          </p:cNvPr>
          <p:cNvCxnSpPr>
            <a:stCxn id="4" idx="3"/>
          </p:cNvCxnSpPr>
          <p:nvPr/>
        </p:nvCxnSpPr>
        <p:spPr>
          <a:xfrm>
            <a:off x="2390718" y="2359496"/>
            <a:ext cx="1017609" cy="56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99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9EDA6A-3996-7746-8E40-EB5DFF1C9E50}"/>
              </a:ext>
            </a:extLst>
          </p:cNvPr>
          <p:cNvSpPr txBox="1"/>
          <p:nvPr/>
        </p:nvSpPr>
        <p:spPr>
          <a:xfrm>
            <a:off x="838200" y="414068"/>
            <a:ext cx="5422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Lack of comprehensive evaluations  </a:t>
            </a:r>
            <a:endParaRPr lang="en-CN" sz="28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45142-5227-5343-AE29-69494C081338}"/>
              </a:ext>
            </a:extLst>
          </p:cNvPr>
          <p:cNvSpPr txBox="1"/>
          <p:nvPr/>
        </p:nvSpPr>
        <p:spPr>
          <a:xfrm>
            <a:off x="1147313" y="1155939"/>
            <a:ext cx="743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ML/DL Evaluation Routine: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N" dirty="0"/>
              <a:t>Train-test split one dataset</a:t>
            </a:r>
          </a:p>
          <a:p>
            <a:r>
              <a:rPr lang="en-CN" dirty="0"/>
              <a:t>… but the issue is:</a:t>
            </a:r>
          </a:p>
          <a:p>
            <a:r>
              <a:rPr lang="en-CN" dirty="0"/>
              <a:t>        Can one dataset fully represent the heterogeneity of the network traffic?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2BF01-4EE5-DB4A-B5AD-E3B527A445A5}"/>
              </a:ext>
            </a:extLst>
          </p:cNvPr>
          <p:cNvSpPr txBox="1"/>
          <p:nvPr/>
        </p:nvSpPr>
        <p:spPr>
          <a:xfrm>
            <a:off x="1147313" y="2665563"/>
            <a:ext cx="490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Cross Evaluation: test on a second, unseen dataset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EEA71E-A865-F648-BA10-0651F14C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2" y="3174521"/>
            <a:ext cx="7150962" cy="21555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09855-E6E3-6144-AC49-53EBC379F5DF}"/>
              </a:ext>
            </a:extLst>
          </p:cNvPr>
          <p:cNvSpPr/>
          <p:nvPr/>
        </p:nvSpPr>
        <p:spPr>
          <a:xfrm>
            <a:off x="5991811" y="3057550"/>
            <a:ext cx="2702943" cy="2389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116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2E35B7-09AE-CC48-912B-6E0243990BAD}"/>
              </a:ext>
            </a:extLst>
          </p:cNvPr>
          <p:cNvSpPr txBox="1"/>
          <p:nvPr/>
        </p:nvSpPr>
        <p:spPr>
          <a:xfrm>
            <a:off x="655782" y="415636"/>
            <a:ext cx="2117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Attack Chains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015E1B7-44B0-2146-8182-970CC6C2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31" y="1368180"/>
            <a:ext cx="7117425" cy="37832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25601E-8564-9941-83D4-C74B43FD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94" y="1868242"/>
            <a:ext cx="3681413" cy="1200150"/>
          </a:xfrm>
        </p:spPr>
        <p:txBody>
          <a:bodyPr>
            <a:normAutofit/>
          </a:bodyPr>
          <a:lstStyle/>
          <a:p>
            <a:r>
              <a:rPr lang="en-CN" sz="2000" dirty="0">
                <a:latin typeface="+mn-lt"/>
              </a:rPr>
              <a:t>F-secure: 99% captured attacks were generated by bots, malware and automated tools [2].</a:t>
            </a:r>
            <a:br>
              <a:rPr lang="en-CN" sz="2000" dirty="0"/>
            </a:br>
            <a:endParaRPr lang="en-CN" sz="2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6DCD9-CB46-404C-B3F7-2377655C5994}"/>
              </a:ext>
            </a:extLst>
          </p:cNvPr>
          <p:cNvSpPr/>
          <p:nvPr/>
        </p:nvSpPr>
        <p:spPr>
          <a:xfrm>
            <a:off x="1476373" y="5919144"/>
            <a:ext cx="9553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[2] F-Secure. Attack Landscape H1 2019. https://blog-</a:t>
            </a:r>
            <a:r>
              <a:rPr lang="en-US" sz="1400" dirty="0" err="1"/>
              <a:t>assets.f</a:t>
            </a:r>
            <a:r>
              <a:rPr lang="en-US" sz="1400" dirty="0"/>
              <a:t>-</a:t>
            </a:r>
            <a:r>
              <a:rPr lang="en-US" sz="1400" dirty="0" err="1"/>
              <a:t>secure.com</a:t>
            </a:r>
            <a:r>
              <a:rPr lang="en-US" sz="1400" dirty="0"/>
              <a:t>/wp-content/uploads/2019/09/12093807/2019_attack_landscape_report.pdf , 2019</a:t>
            </a:r>
            <a:endParaRPr lang="en-CN" sz="1400" dirty="0"/>
          </a:p>
        </p:txBody>
      </p:sp>
    </p:spTree>
    <p:extLst>
      <p:ext uri="{BB962C8B-B14F-4D97-AF65-F5344CB8AC3E}">
        <p14:creationId xmlns:p14="http://schemas.microsoft.com/office/powerpoint/2010/main" val="249405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3EB8-8BE9-BD4B-910C-76B08D5F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2" y="523038"/>
            <a:ext cx="5571836" cy="503093"/>
          </a:xfrm>
        </p:spPr>
        <p:txBody>
          <a:bodyPr>
            <a:normAutofit/>
          </a:bodyPr>
          <a:lstStyle/>
          <a:p>
            <a:r>
              <a:rPr lang="en-CN" sz="2800" dirty="0"/>
              <a:t>Defending solution: NetSentry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61C95A31-A5D8-4C43-AD2B-D3792CA0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971"/>
            <a:ext cx="12192000" cy="238647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EFA50F-5111-624C-881D-9AAD25EFBC39}"/>
              </a:ext>
            </a:extLst>
          </p:cNvPr>
          <p:cNvCxnSpPr>
            <a:cxnSpLocks/>
          </p:cNvCxnSpPr>
          <p:nvPr/>
        </p:nvCxnSpPr>
        <p:spPr>
          <a:xfrm flipV="1">
            <a:off x="2355273" y="3971636"/>
            <a:ext cx="526472" cy="752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CAF3E3-8161-A849-89EF-14839B35E0A4}"/>
              </a:ext>
            </a:extLst>
          </p:cNvPr>
          <p:cNvSpPr txBox="1"/>
          <p:nvPr/>
        </p:nvSpPr>
        <p:spPr>
          <a:xfrm>
            <a:off x="1111068" y="4892284"/>
            <a:ext cx="3541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dirty="0"/>
              <a:t>Flow : TCP/ UDP connection </a:t>
            </a:r>
          </a:p>
          <a:p>
            <a:r>
              <a:rPr lang="en-CN" sz="1200" dirty="0"/>
              <a:t>aggregated by </a:t>
            </a:r>
          </a:p>
          <a:p>
            <a:r>
              <a:rPr lang="en-CN" sz="1200" dirty="0"/>
              <a:t>(src ip, dst ip, src port, dst port, protocol)</a:t>
            </a:r>
          </a:p>
          <a:p>
            <a:endParaRPr lang="en-CN" sz="1200" dirty="0"/>
          </a:p>
          <a:p>
            <a:r>
              <a:rPr lang="en-CN" sz="1200" dirty="0"/>
              <a:t>Feature Extractor: CICFlowMeter (CIC-IDS-2017/2018)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929DE0-F3D5-E445-B0B6-D39E7FC065D7}"/>
              </a:ext>
            </a:extLst>
          </p:cNvPr>
          <p:cNvSpPr/>
          <p:nvPr/>
        </p:nvSpPr>
        <p:spPr>
          <a:xfrm>
            <a:off x="4730919" y="4960356"/>
            <a:ext cx="3758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N" sz="1200" dirty="0"/>
              <a:t>Sequence: Consecutive flows generated by a pair of hosts in a given time interval</a:t>
            </a:r>
            <a:r>
              <a:rPr lang="en-US" sz="1200" dirty="0"/>
              <a:t>.</a:t>
            </a:r>
            <a:endParaRPr lang="en-CN" sz="1200" dirty="0"/>
          </a:p>
          <a:p>
            <a:r>
              <a:rPr lang="en-CN" sz="1200" dirty="0"/>
              <a:t>aggregated by: (src ip, dst ip, protocol)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BEC808-E82A-EE44-A194-9DEC1D818E22}"/>
              </a:ext>
            </a:extLst>
          </p:cNvPr>
          <p:cNvCxnSpPr>
            <a:cxnSpLocks/>
          </p:cNvCxnSpPr>
          <p:nvPr/>
        </p:nvCxnSpPr>
        <p:spPr>
          <a:xfrm flipH="1" flipV="1">
            <a:off x="5035589" y="4139520"/>
            <a:ext cx="908011" cy="752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49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369AB-D4B1-BB4D-BBB4-F96D8C1A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1" y="2713337"/>
            <a:ext cx="8812107" cy="3481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E90851-DE15-FA46-BCC3-7BC8DDE8E059}"/>
              </a:ext>
            </a:extLst>
          </p:cNvPr>
          <p:cNvSpPr txBox="1"/>
          <p:nvPr/>
        </p:nvSpPr>
        <p:spPr>
          <a:xfrm>
            <a:off x="397164" y="402861"/>
            <a:ext cx="2590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+mj-lt"/>
              </a:rPr>
              <a:t>Data Augmentor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A1CF9-7335-AE42-932A-1EE9D370DCDD}"/>
              </a:ext>
            </a:extLst>
          </p:cNvPr>
          <p:cNvSpPr txBox="1"/>
          <p:nvPr/>
        </p:nvSpPr>
        <p:spPr>
          <a:xfrm>
            <a:off x="1034473" y="1080655"/>
            <a:ext cx="204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Environment Setup: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9FB545C-4E55-244E-9D84-E56D75E4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28" y="1554535"/>
            <a:ext cx="4024822" cy="849363"/>
          </a:xfrm>
          <a:prstGeom prst="rect">
            <a:avLst/>
          </a:prstGeom>
        </p:spPr>
      </p:pic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11C0A159-0D71-CD41-8EA9-D03E2B809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833" y="402861"/>
            <a:ext cx="4618182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603</Words>
  <Application>Microsoft Macintosh PowerPoint</Application>
  <PresentationFormat>Widescreen</PresentationFormat>
  <Paragraphs>83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F-secure: 99% captured attacks were generated by bots, malware and automated tools [2]. </vt:lpstr>
      <vt:lpstr>Defending solution: NetSentry</vt:lpstr>
      <vt:lpstr>PowerPoint Presentation</vt:lpstr>
      <vt:lpstr>PowerPoint Presentation</vt:lpstr>
      <vt:lpstr>PowerPoint Presentation</vt:lpstr>
      <vt:lpstr>PowerPoint Presentation</vt:lpstr>
      <vt:lpstr>The Distinguishability of TLS Tunnel</vt:lpstr>
      <vt:lpstr>Background – TLS tunneling </vt:lpstr>
      <vt:lpstr>Background – TLS tunneling </vt:lpstr>
      <vt:lpstr>Statistical Differences between TLS tunnel and HTTPS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 Haoyu</dc:creator>
  <cp:lastModifiedBy>LIU Haoyu</cp:lastModifiedBy>
  <cp:revision>40</cp:revision>
  <dcterms:created xsi:type="dcterms:W3CDTF">2020-08-16T11:52:07Z</dcterms:created>
  <dcterms:modified xsi:type="dcterms:W3CDTF">2021-08-31T20:48:10Z</dcterms:modified>
</cp:coreProperties>
</file>